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450" r:id="rId1"/>
  </p:sldMasterIdLst>
  <p:notesMasterIdLst>
    <p:notesMasterId r:id="rId40"/>
  </p:notesMasterIdLst>
  <p:sldIdLst>
    <p:sldId id="288" r:id="rId2"/>
    <p:sldId id="256" r:id="rId3"/>
    <p:sldId id="294" r:id="rId4"/>
    <p:sldId id="259" r:id="rId5"/>
    <p:sldId id="258" r:id="rId6"/>
    <p:sldId id="274" r:id="rId7"/>
    <p:sldId id="269" r:id="rId8"/>
    <p:sldId id="270" r:id="rId9"/>
    <p:sldId id="275" r:id="rId10"/>
    <p:sldId id="277" r:id="rId11"/>
    <p:sldId id="276" r:id="rId12"/>
    <p:sldId id="295" r:id="rId13"/>
    <p:sldId id="267" r:id="rId14"/>
    <p:sldId id="331" r:id="rId15"/>
    <p:sldId id="330" r:id="rId16"/>
    <p:sldId id="290" r:id="rId17"/>
    <p:sldId id="278" r:id="rId18"/>
    <p:sldId id="297" r:id="rId19"/>
    <p:sldId id="286" r:id="rId20"/>
    <p:sldId id="285" r:id="rId21"/>
    <p:sldId id="303" r:id="rId22"/>
    <p:sldId id="302" r:id="rId23"/>
    <p:sldId id="301" r:id="rId24"/>
    <p:sldId id="304" r:id="rId25"/>
    <p:sldId id="279" r:id="rId26"/>
    <p:sldId id="305" r:id="rId27"/>
    <p:sldId id="308" r:id="rId28"/>
    <p:sldId id="307" r:id="rId29"/>
    <p:sldId id="306" r:id="rId30"/>
    <p:sldId id="293" r:id="rId31"/>
    <p:sldId id="315" r:id="rId32"/>
    <p:sldId id="317" r:id="rId33"/>
    <p:sldId id="319" r:id="rId34"/>
    <p:sldId id="324" r:id="rId35"/>
    <p:sldId id="325" r:id="rId36"/>
    <p:sldId id="326" r:id="rId37"/>
    <p:sldId id="329" r:id="rId38"/>
    <p:sldId id="28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2F29"/>
    <a:srgbClr val="99FF66"/>
    <a:srgbClr val="86DEBA"/>
    <a:srgbClr val="C8E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9" autoAdjust="0"/>
    <p:restoredTop sz="94660"/>
  </p:normalViewPr>
  <p:slideViewPr>
    <p:cSldViewPr snapToGrid="0">
      <p:cViewPr varScale="1">
        <p:scale>
          <a:sx n="72" d="100"/>
          <a:sy n="72" d="100"/>
        </p:scale>
        <p:origin x="684" y="72"/>
      </p:cViewPr>
      <p:guideLst/>
    </p:cSldViewPr>
  </p:slideViewPr>
  <p:notesTextViewPr>
    <p:cViewPr>
      <p:scale>
        <a:sx n="3" d="2"/>
        <a:sy n="3" d="2"/>
      </p:scale>
      <p:origin x="0" y="0"/>
    </p:cViewPr>
  </p:notesTextViewPr>
  <p:notesViewPr>
    <p:cSldViewPr snapToGrid="0">
      <p:cViewPr>
        <p:scale>
          <a:sx n="78" d="100"/>
          <a:sy n="78" d="100"/>
        </p:scale>
        <p:origin x="2382" y="-12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A9E42-7BB3-442E-A783-36ACCB4E8537}"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US"/>
        </a:p>
      </dgm:t>
    </dgm:pt>
    <dgm:pt modelId="{337BA604-922A-4DB6-9C47-DC2D6CD8FBDF}">
      <dgm:prSet phldrT="[Text]"/>
      <dgm:spPr/>
      <dgm:t>
        <a:bodyPr/>
        <a:lstStyle/>
        <a:p>
          <a:r>
            <a:rPr lang="en-US" b="1"/>
            <a:t>Evaluation Goals</a:t>
          </a:r>
          <a:endParaRPr lang="en-US"/>
        </a:p>
      </dgm:t>
    </dgm:pt>
    <dgm:pt modelId="{EBE0A774-1F6E-4614-9B7A-BA1E24E82CBF}" type="parTrans" cxnId="{0E9D380D-A87A-4FB8-97E5-A0EE0A908833}">
      <dgm:prSet/>
      <dgm:spPr/>
      <dgm:t>
        <a:bodyPr/>
        <a:lstStyle/>
        <a:p>
          <a:endParaRPr lang="en-US"/>
        </a:p>
      </dgm:t>
    </dgm:pt>
    <dgm:pt modelId="{A40051CD-A966-4EB6-8408-162339EA90EF}" type="sibTrans" cxnId="{0E9D380D-A87A-4FB8-97E5-A0EE0A908833}">
      <dgm:prSet/>
      <dgm:spPr/>
      <dgm:t>
        <a:bodyPr/>
        <a:lstStyle/>
        <a:p>
          <a:endParaRPr lang="en-US"/>
        </a:p>
      </dgm:t>
    </dgm:pt>
    <dgm:pt modelId="{432F9680-16F9-4097-82CC-086CCD98D687}">
      <dgm:prSet phldrT="[Text]"/>
      <dgm:spPr/>
      <dgm:t>
        <a:bodyPr/>
        <a:lstStyle/>
        <a:p>
          <a:r>
            <a:rPr lang="en-US"/>
            <a:t>Data Identification</a:t>
          </a:r>
        </a:p>
      </dgm:t>
    </dgm:pt>
    <dgm:pt modelId="{0E85EBBA-824E-4532-ADFA-72E885B0DE06}" type="parTrans" cxnId="{65415F00-0950-4FB6-8F0B-BD7B9A1F7D2D}">
      <dgm:prSet/>
      <dgm:spPr/>
      <dgm:t>
        <a:bodyPr/>
        <a:lstStyle/>
        <a:p>
          <a:endParaRPr lang="en-US"/>
        </a:p>
      </dgm:t>
    </dgm:pt>
    <dgm:pt modelId="{0A8FDF36-6D54-45F6-A900-1A055F8A98C5}" type="sibTrans" cxnId="{65415F00-0950-4FB6-8F0B-BD7B9A1F7D2D}">
      <dgm:prSet/>
      <dgm:spPr/>
      <dgm:t>
        <a:bodyPr/>
        <a:lstStyle/>
        <a:p>
          <a:endParaRPr lang="en-US"/>
        </a:p>
      </dgm:t>
    </dgm:pt>
    <dgm:pt modelId="{26358CAE-24E5-4142-8D43-75E4CCAD2E60}">
      <dgm:prSet phldrT="[Text]"/>
      <dgm:spPr/>
      <dgm:t>
        <a:bodyPr/>
        <a:lstStyle/>
        <a:p>
          <a:r>
            <a:rPr lang="en-US"/>
            <a:t>Data Collection </a:t>
          </a:r>
        </a:p>
      </dgm:t>
    </dgm:pt>
    <dgm:pt modelId="{F066CEAB-190E-42AD-8B96-DF8331B1EAA6}" type="parTrans" cxnId="{68BBF3C1-F5F2-4DCD-82C0-775D583C315E}">
      <dgm:prSet/>
      <dgm:spPr/>
      <dgm:t>
        <a:bodyPr/>
        <a:lstStyle/>
        <a:p>
          <a:endParaRPr lang="en-US"/>
        </a:p>
      </dgm:t>
    </dgm:pt>
    <dgm:pt modelId="{A5EA41BC-79C9-4D48-9553-40FD990CCC4D}" type="sibTrans" cxnId="{68BBF3C1-F5F2-4DCD-82C0-775D583C315E}">
      <dgm:prSet/>
      <dgm:spPr/>
      <dgm:t>
        <a:bodyPr/>
        <a:lstStyle/>
        <a:p>
          <a:endParaRPr lang="en-US"/>
        </a:p>
      </dgm:t>
    </dgm:pt>
    <dgm:pt modelId="{77F603BD-D1EA-4031-81D2-45BBF1C0F3A9}">
      <dgm:prSet phldrT="[Text]"/>
      <dgm:spPr/>
      <dgm:t>
        <a:bodyPr/>
        <a:lstStyle/>
        <a:p>
          <a:r>
            <a:rPr lang="en-US" b="1"/>
            <a:t>Data Management</a:t>
          </a:r>
          <a:endParaRPr lang="en-US"/>
        </a:p>
      </dgm:t>
    </dgm:pt>
    <dgm:pt modelId="{F70AB3B9-4635-403E-ADB3-8A9C6BAC8DC6}" type="parTrans" cxnId="{FA7D323E-CCFF-4241-B0E6-FBA1150CEEA1}">
      <dgm:prSet/>
      <dgm:spPr/>
      <dgm:t>
        <a:bodyPr/>
        <a:lstStyle/>
        <a:p>
          <a:endParaRPr lang="en-US"/>
        </a:p>
      </dgm:t>
    </dgm:pt>
    <dgm:pt modelId="{3A12A74B-06B0-4C21-A7F5-BADFC01C5504}" type="sibTrans" cxnId="{FA7D323E-CCFF-4241-B0E6-FBA1150CEEA1}">
      <dgm:prSet/>
      <dgm:spPr/>
      <dgm:t>
        <a:bodyPr/>
        <a:lstStyle/>
        <a:p>
          <a:endParaRPr lang="en-US"/>
        </a:p>
      </dgm:t>
    </dgm:pt>
    <dgm:pt modelId="{491E40D8-F49D-45EA-82AB-EA2757020658}">
      <dgm:prSet phldrT="[Text]"/>
      <dgm:spPr/>
      <dgm:t>
        <a:bodyPr/>
        <a:lstStyle/>
        <a:p>
          <a:r>
            <a:rPr lang="en-US"/>
            <a:t>Data Analysis</a:t>
          </a:r>
        </a:p>
      </dgm:t>
    </dgm:pt>
    <dgm:pt modelId="{2F4C04D2-B8D7-48FF-BE35-BD5877CD53CC}" type="parTrans" cxnId="{DD6450D7-5AB4-46C4-A8CC-6158C3230B08}">
      <dgm:prSet/>
      <dgm:spPr/>
      <dgm:t>
        <a:bodyPr/>
        <a:lstStyle/>
        <a:p>
          <a:endParaRPr lang="en-US"/>
        </a:p>
      </dgm:t>
    </dgm:pt>
    <dgm:pt modelId="{A6E4A21A-4178-427D-878D-C3BB2F3A103D}" type="sibTrans" cxnId="{DD6450D7-5AB4-46C4-A8CC-6158C3230B08}">
      <dgm:prSet/>
      <dgm:spPr/>
      <dgm:t>
        <a:bodyPr/>
        <a:lstStyle/>
        <a:p>
          <a:endParaRPr lang="en-US"/>
        </a:p>
      </dgm:t>
    </dgm:pt>
    <dgm:pt modelId="{80EF401F-A318-42C8-B875-CC30CD481E97}">
      <dgm:prSet phldrT="[Text]"/>
      <dgm:spPr/>
      <dgm:t>
        <a:bodyPr/>
        <a:lstStyle/>
        <a:p>
          <a:r>
            <a:rPr lang="en-US"/>
            <a:t>Reporting</a:t>
          </a:r>
        </a:p>
      </dgm:t>
    </dgm:pt>
    <dgm:pt modelId="{6AD6AB2D-B85D-4169-9590-6D24F3B87D4D}" type="parTrans" cxnId="{2A6342DD-7510-40C1-8DD7-102443561C04}">
      <dgm:prSet/>
      <dgm:spPr/>
      <dgm:t>
        <a:bodyPr/>
        <a:lstStyle/>
        <a:p>
          <a:endParaRPr lang="en-US"/>
        </a:p>
      </dgm:t>
    </dgm:pt>
    <dgm:pt modelId="{B7BF53AA-C48D-4C72-A0A6-98E3148634D7}" type="sibTrans" cxnId="{2A6342DD-7510-40C1-8DD7-102443561C04}">
      <dgm:prSet/>
      <dgm:spPr/>
      <dgm:t>
        <a:bodyPr/>
        <a:lstStyle/>
        <a:p>
          <a:endParaRPr lang="en-US"/>
        </a:p>
      </dgm:t>
    </dgm:pt>
    <dgm:pt modelId="{268B4FA5-4D1D-4615-80B4-A80D7A01CD5F}" type="pres">
      <dgm:prSet presAssocID="{705A9E42-7BB3-442E-A783-36ACCB4E8537}" presName="Name0" presStyleCnt="0">
        <dgm:presLayoutVars>
          <dgm:chMax val="7"/>
          <dgm:chPref val="7"/>
          <dgm:dir/>
          <dgm:animLvl val="lvl"/>
        </dgm:presLayoutVars>
      </dgm:prSet>
      <dgm:spPr/>
    </dgm:pt>
    <dgm:pt modelId="{887DED4C-C653-43CD-9962-142BDC232486}" type="pres">
      <dgm:prSet presAssocID="{337BA604-922A-4DB6-9C47-DC2D6CD8FBDF}" presName="Accent1" presStyleCnt="0"/>
      <dgm:spPr/>
    </dgm:pt>
    <dgm:pt modelId="{BFC4F988-C9E2-44D4-9242-510969433920}" type="pres">
      <dgm:prSet presAssocID="{337BA604-922A-4DB6-9C47-DC2D6CD8FBDF}" presName="Accent" presStyleLbl="node1" presStyleIdx="0" presStyleCnt="6"/>
      <dgm:spPr/>
    </dgm:pt>
    <dgm:pt modelId="{A0C2EE60-DACD-49D9-A660-DAE44AC9D94D}" type="pres">
      <dgm:prSet presAssocID="{337BA604-922A-4DB6-9C47-DC2D6CD8FBDF}" presName="Parent1" presStyleLbl="revTx" presStyleIdx="0" presStyleCnt="6">
        <dgm:presLayoutVars>
          <dgm:chMax val="1"/>
          <dgm:chPref val="1"/>
          <dgm:bulletEnabled val="1"/>
        </dgm:presLayoutVars>
      </dgm:prSet>
      <dgm:spPr/>
    </dgm:pt>
    <dgm:pt modelId="{FE260F14-3DAE-4CCE-9FA4-52C8262DFBD1}" type="pres">
      <dgm:prSet presAssocID="{432F9680-16F9-4097-82CC-086CCD98D687}" presName="Accent2" presStyleCnt="0"/>
      <dgm:spPr/>
    </dgm:pt>
    <dgm:pt modelId="{B07A91B6-03B9-4DD4-8584-6A0E1DC7C268}" type="pres">
      <dgm:prSet presAssocID="{432F9680-16F9-4097-82CC-086CCD98D687}" presName="Accent" presStyleLbl="node1" presStyleIdx="1" presStyleCnt="6"/>
      <dgm:spPr/>
    </dgm:pt>
    <dgm:pt modelId="{475B0200-A8F3-4E03-AC23-CE16931C5653}" type="pres">
      <dgm:prSet presAssocID="{432F9680-16F9-4097-82CC-086CCD98D687}" presName="Parent2" presStyleLbl="revTx" presStyleIdx="1" presStyleCnt="6">
        <dgm:presLayoutVars>
          <dgm:chMax val="1"/>
          <dgm:chPref val="1"/>
          <dgm:bulletEnabled val="1"/>
        </dgm:presLayoutVars>
      </dgm:prSet>
      <dgm:spPr/>
    </dgm:pt>
    <dgm:pt modelId="{4C3DF175-69C1-4C8C-8495-88F42A2FC0C1}" type="pres">
      <dgm:prSet presAssocID="{26358CAE-24E5-4142-8D43-75E4CCAD2E60}" presName="Accent3" presStyleCnt="0"/>
      <dgm:spPr/>
    </dgm:pt>
    <dgm:pt modelId="{AE086453-03B8-488E-B8D4-797F2E3C8D62}" type="pres">
      <dgm:prSet presAssocID="{26358CAE-24E5-4142-8D43-75E4CCAD2E60}" presName="Accent" presStyleLbl="node1" presStyleIdx="2" presStyleCnt="6"/>
      <dgm:spPr/>
    </dgm:pt>
    <dgm:pt modelId="{2B24EC31-8332-4E14-9804-C18938A368E1}" type="pres">
      <dgm:prSet presAssocID="{26358CAE-24E5-4142-8D43-75E4CCAD2E60}" presName="Parent3" presStyleLbl="revTx" presStyleIdx="2" presStyleCnt="6">
        <dgm:presLayoutVars>
          <dgm:chMax val="1"/>
          <dgm:chPref val="1"/>
          <dgm:bulletEnabled val="1"/>
        </dgm:presLayoutVars>
      </dgm:prSet>
      <dgm:spPr/>
    </dgm:pt>
    <dgm:pt modelId="{CACDC81C-6EA3-461A-845E-A684BB3A7EF6}" type="pres">
      <dgm:prSet presAssocID="{77F603BD-D1EA-4031-81D2-45BBF1C0F3A9}" presName="Accent4" presStyleCnt="0"/>
      <dgm:spPr/>
    </dgm:pt>
    <dgm:pt modelId="{46C20552-1CDC-4863-8599-AF7CFC98BBC5}" type="pres">
      <dgm:prSet presAssocID="{77F603BD-D1EA-4031-81D2-45BBF1C0F3A9}" presName="Accent" presStyleLbl="node1" presStyleIdx="3" presStyleCnt="6"/>
      <dgm:spPr/>
    </dgm:pt>
    <dgm:pt modelId="{B6C0832F-C24B-461D-8010-376F7359A1AC}" type="pres">
      <dgm:prSet presAssocID="{77F603BD-D1EA-4031-81D2-45BBF1C0F3A9}" presName="Parent4" presStyleLbl="revTx" presStyleIdx="3" presStyleCnt="6">
        <dgm:presLayoutVars>
          <dgm:chMax val="1"/>
          <dgm:chPref val="1"/>
          <dgm:bulletEnabled val="1"/>
        </dgm:presLayoutVars>
      </dgm:prSet>
      <dgm:spPr/>
    </dgm:pt>
    <dgm:pt modelId="{3F2E26DD-281D-4609-9ED2-EC3ECC7C4497}" type="pres">
      <dgm:prSet presAssocID="{491E40D8-F49D-45EA-82AB-EA2757020658}" presName="Accent5" presStyleCnt="0"/>
      <dgm:spPr/>
    </dgm:pt>
    <dgm:pt modelId="{99B80A52-2823-4930-87A0-B2A164F10472}" type="pres">
      <dgm:prSet presAssocID="{491E40D8-F49D-45EA-82AB-EA2757020658}" presName="Accent" presStyleLbl="node1" presStyleIdx="4" presStyleCnt="6"/>
      <dgm:spPr/>
    </dgm:pt>
    <dgm:pt modelId="{530425DD-7F4C-4A9F-BA00-B78C7A3D3248}" type="pres">
      <dgm:prSet presAssocID="{491E40D8-F49D-45EA-82AB-EA2757020658}" presName="Parent5" presStyleLbl="revTx" presStyleIdx="4" presStyleCnt="6">
        <dgm:presLayoutVars>
          <dgm:chMax val="1"/>
          <dgm:chPref val="1"/>
          <dgm:bulletEnabled val="1"/>
        </dgm:presLayoutVars>
      </dgm:prSet>
      <dgm:spPr/>
    </dgm:pt>
    <dgm:pt modelId="{7870FD2F-C2FA-4401-8F13-33F32B68F1D6}" type="pres">
      <dgm:prSet presAssocID="{80EF401F-A318-42C8-B875-CC30CD481E97}" presName="Accent6" presStyleCnt="0"/>
      <dgm:spPr/>
    </dgm:pt>
    <dgm:pt modelId="{F11B2B51-8BDC-46A6-9122-21E80EDADEB4}" type="pres">
      <dgm:prSet presAssocID="{80EF401F-A318-42C8-B875-CC30CD481E97}" presName="Accent" presStyleLbl="node1" presStyleIdx="5" presStyleCnt="6"/>
      <dgm:spPr/>
    </dgm:pt>
    <dgm:pt modelId="{A296990B-D166-4D36-9566-1452E6565C80}" type="pres">
      <dgm:prSet presAssocID="{80EF401F-A318-42C8-B875-CC30CD481E97}" presName="Parent6" presStyleLbl="revTx" presStyleIdx="5" presStyleCnt="6">
        <dgm:presLayoutVars>
          <dgm:chMax val="1"/>
          <dgm:chPref val="1"/>
          <dgm:bulletEnabled val="1"/>
        </dgm:presLayoutVars>
      </dgm:prSet>
      <dgm:spPr/>
    </dgm:pt>
  </dgm:ptLst>
  <dgm:cxnLst>
    <dgm:cxn modelId="{31E07578-0E80-4A1B-B55A-E2DD56B9317E}" type="presOf" srcId="{432F9680-16F9-4097-82CC-086CCD98D687}" destId="{475B0200-A8F3-4E03-AC23-CE16931C5653}" srcOrd="0" destOrd="0" presId="urn:microsoft.com/office/officeart/2009/layout/CircleArrowProcess"/>
    <dgm:cxn modelId="{E42FF671-5D3A-4EA7-9C0A-858B2EC80A1C}" type="presOf" srcId="{337BA604-922A-4DB6-9C47-DC2D6CD8FBDF}" destId="{A0C2EE60-DACD-49D9-A660-DAE44AC9D94D}" srcOrd="0" destOrd="0" presId="urn:microsoft.com/office/officeart/2009/layout/CircleArrowProcess"/>
    <dgm:cxn modelId="{68BBF3C1-F5F2-4DCD-82C0-775D583C315E}" srcId="{705A9E42-7BB3-442E-A783-36ACCB4E8537}" destId="{26358CAE-24E5-4142-8D43-75E4CCAD2E60}" srcOrd="2" destOrd="0" parTransId="{F066CEAB-190E-42AD-8B96-DF8331B1EAA6}" sibTransId="{A5EA41BC-79C9-4D48-9553-40FD990CCC4D}"/>
    <dgm:cxn modelId="{FA7D323E-CCFF-4241-B0E6-FBA1150CEEA1}" srcId="{705A9E42-7BB3-442E-A783-36ACCB4E8537}" destId="{77F603BD-D1EA-4031-81D2-45BBF1C0F3A9}" srcOrd="3" destOrd="0" parTransId="{F70AB3B9-4635-403E-ADB3-8A9C6BAC8DC6}" sibTransId="{3A12A74B-06B0-4C21-A7F5-BADFC01C5504}"/>
    <dgm:cxn modelId="{41AA45A1-A6ED-4B7D-9C0A-092977901429}" type="presOf" srcId="{80EF401F-A318-42C8-B875-CC30CD481E97}" destId="{A296990B-D166-4D36-9566-1452E6565C80}" srcOrd="0" destOrd="0" presId="urn:microsoft.com/office/officeart/2009/layout/CircleArrowProcess"/>
    <dgm:cxn modelId="{196F0B2F-CF8A-4189-90AB-EA024948D7B1}" type="presOf" srcId="{705A9E42-7BB3-442E-A783-36ACCB4E8537}" destId="{268B4FA5-4D1D-4615-80B4-A80D7A01CD5F}" srcOrd="0" destOrd="0" presId="urn:microsoft.com/office/officeart/2009/layout/CircleArrowProcess"/>
    <dgm:cxn modelId="{DD6450D7-5AB4-46C4-A8CC-6158C3230B08}" srcId="{705A9E42-7BB3-442E-A783-36ACCB4E8537}" destId="{491E40D8-F49D-45EA-82AB-EA2757020658}" srcOrd="4" destOrd="0" parTransId="{2F4C04D2-B8D7-48FF-BE35-BD5877CD53CC}" sibTransId="{A6E4A21A-4178-427D-878D-C3BB2F3A103D}"/>
    <dgm:cxn modelId="{2A6342DD-7510-40C1-8DD7-102443561C04}" srcId="{705A9E42-7BB3-442E-A783-36ACCB4E8537}" destId="{80EF401F-A318-42C8-B875-CC30CD481E97}" srcOrd="5" destOrd="0" parTransId="{6AD6AB2D-B85D-4169-9590-6D24F3B87D4D}" sibTransId="{B7BF53AA-C48D-4C72-A0A6-98E3148634D7}"/>
    <dgm:cxn modelId="{93A55443-4F97-4259-B332-29D87720AD74}" type="presOf" srcId="{26358CAE-24E5-4142-8D43-75E4CCAD2E60}" destId="{2B24EC31-8332-4E14-9804-C18938A368E1}" srcOrd="0" destOrd="0" presId="urn:microsoft.com/office/officeart/2009/layout/CircleArrowProcess"/>
    <dgm:cxn modelId="{0E9D380D-A87A-4FB8-97E5-A0EE0A908833}" srcId="{705A9E42-7BB3-442E-A783-36ACCB4E8537}" destId="{337BA604-922A-4DB6-9C47-DC2D6CD8FBDF}" srcOrd="0" destOrd="0" parTransId="{EBE0A774-1F6E-4614-9B7A-BA1E24E82CBF}" sibTransId="{A40051CD-A966-4EB6-8408-162339EA90EF}"/>
    <dgm:cxn modelId="{592FF2B3-7691-4374-AB99-C48FD640EF8C}" type="presOf" srcId="{491E40D8-F49D-45EA-82AB-EA2757020658}" destId="{530425DD-7F4C-4A9F-BA00-B78C7A3D3248}" srcOrd="0" destOrd="0" presId="urn:microsoft.com/office/officeart/2009/layout/CircleArrowProcess"/>
    <dgm:cxn modelId="{9A256C2E-963E-4AA8-A5D3-2D4473EF32F8}" type="presOf" srcId="{77F603BD-D1EA-4031-81D2-45BBF1C0F3A9}" destId="{B6C0832F-C24B-461D-8010-376F7359A1AC}" srcOrd="0" destOrd="0" presId="urn:microsoft.com/office/officeart/2009/layout/CircleArrowProcess"/>
    <dgm:cxn modelId="{65415F00-0950-4FB6-8F0B-BD7B9A1F7D2D}" srcId="{705A9E42-7BB3-442E-A783-36ACCB4E8537}" destId="{432F9680-16F9-4097-82CC-086CCD98D687}" srcOrd="1" destOrd="0" parTransId="{0E85EBBA-824E-4532-ADFA-72E885B0DE06}" sibTransId="{0A8FDF36-6D54-45F6-A900-1A055F8A98C5}"/>
    <dgm:cxn modelId="{94E7F040-4D61-460A-9D12-D61FDEB2E0FB}" type="presParOf" srcId="{268B4FA5-4D1D-4615-80B4-A80D7A01CD5F}" destId="{887DED4C-C653-43CD-9962-142BDC232486}" srcOrd="0" destOrd="0" presId="urn:microsoft.com/office/officeart/2009/layout/CircleArrowProcess"/>
    <dgm:cxn modelId="{9E945DBD-FC90-4822-8F31-192A6A4640CA}" type="presParOf" srcId="{887DED4C-C653-43CD-9962-142BDC232486}" destId="{BFC4F988-C9E2-44D4-9242-510969433920}" srcOrd="0" destOrd="0" presId="urn:microsoft.com/office/officeart/2009/layout/CircleArrowProcess"/>
    <dgm:cxn modelId="{D382D7FE-EB1E-4DA4-B131-E2AD0D832D93}" type="presParOf" srcId="{268B4FA5-4D1D-4615-80B4-A80D7A01CD5F}" destId="{A0C2EE60-DACD-49D9-A660-DAE44AC9D94D}" srcOrd="1" destOrd="0" presId="urn:microsoft.com/office/officeart/2009/layout/CircleArrowProcess"/>
    <dgm:cxn modelId="{574E686A-EE39-4455-B1D6-E9937A4AE550}" type="presParOf" srcId="{268B4FA5-4D1D-4615-80B4-A80D7A01CD5F}" destId="{FE260F14-3DAE-4CCE-9FA4-52C8262DFBD1}" srcOrd="2" destOrd="0" presId="urn:microsoft.com/office/officeart/2009/layout/CircleArrowProcess"/>
    <dgm:cxn modelId="{985F14CD-BBFA-4A9E-A80F-757B4D3BDC2C}" type="presParOf" srcId="{FE260F14-3DAE-4CCE-9FA4-52C8262DFBD1}" destId="{B07A91B6-03B9-4DD4-8584-6A0E1DC7C268}" srcOrd="0" destOrd="0" presId="urn:microsoft.com/office/officeart/2009/layout/CircleArrowProcess"/>
    <dgm:cxn modelId="{19A059CF-9839-4C31-AA24-9A008F155D4E}" type="presParOf" srcId="{268B4FA5-4D1D-4615-80B4-A80D7A01CD5F}" destId="{475B0200-A8F3-4E03-AC23-CE16931C5653}" srcOrd="3" destOrd="0" presId="urn:microsoft.com/office/officeart/2009/layout/CircleArrowProcess"/>
    <dgm:cxn modelId="{FB695C30-73D9-4071-ACE4-2E672E311511}" type="presParOf" srcId="{268B4FA5-4D1D-4615-80B4-A80D7A01CD5F}" destId="{4C3DF175-69C1-4C8C-8495-88F42A2FC0C1}" srcOrd="4" destOrd="0" presId="urn:microsoft.com/office/officeart/2009/layout/CircleArrowProcess"/>
    <dgm:cxn modelId="{E07EE7A9-F64F-49BF-A914-FDD954A6CA2D}" type="presParOf" srcId="{4C3DF175-69C1-4C8C-8495-88F42A2FC0C1}" destId="{AE086453-03B8-488E-B8D4-797F2E3C8D62}" srcOrd="0" destOrd="0" presId="urn:microsoft.com/office/officeart/2009/layout/CircleArrowProcess"/>
    <dgm:cxn modelId="{C39C14DD-749F-42FD-9108-C72552E3A022}" type="presParOf" srcId="{268B4FA5-4D1D-4615-80B4-A80D7A01CD5F}" destId="{2B24EC31-8332-4E14-9804-C18938A368E1}" srcOrd="5" destOrd="0" presId="urn:microsoft.com/office/officeart/2009/layout/CircleArrowProcess"/>
    <dgm:cxn modelId="{9A4AD259-5B9F-4391-8319-524AD13560A8}" type="presParOf" srcId="{268B4FA5-4D1D-4615-80B4-A80D7A01CD5F}" destId="{CACDC81C-6EA3-461A-845E-A684BB3A7EF6}" srcOrd="6" destOrd="0" presId="urn:microsoft.com/office/officeart/2009/layout/CircleArrowProcess"/>
    <dgm:cxn modelId="{6369B76D-229E-4E49-8DDF-BC4D0A4491BD}" type="presParOf" srcId="{CACDC81C-6EA3-461A-845E-A684BB3A7EF6}" destId="{46C20552-1CDC-4863-8599-AF7CFC98BBC5}" srcOrd="0" destOrd="0" presId="urn:microsoft.com/office/officeart/2009/layout/CircleArrowProcess"/>
    <dgm:cxn modelId="{AF94880F-370A-484B-B429-E09CCDF09D47}" type="presParOf" srcId="{268B4FA5-4D1D-4615-80B4-A80D7A01CD5F}" destId="{B6C0832F-C24B-461D-8010-376F7359A1AC}" srcOrd="7" destOrd="0" presId="urn:microsoft.com/office/officeart/2009/layout/CircleArrowProcess"/>
    <dgm:cxn modelId="{EAC62907-B6AC-4B92-BA5D-DB35E82D2CE9}" type="presParOf" srcId="{268B4FA5-4D1D-4615-80B4-A80D7A01CD5F}" destId="{3F2E26DD-281D-4609-9ED2-EC3ECC7C4497}" srcOrd="8" destOrd="0" presId="urn:microsoft.com/office/officeart/2009/layout/CircleArrowProcess"/>
    <dgm:cxn modelId="{3BAF20F4-6D1A-4B3C-8617-683C63DAF9E0}" type="presParOf" srcId="{3F2E26DD-281D-4609-9ED2-EC3ECC7C4497}" destId="{99B80A52-2823-4930-87A0-B2A164F10472}" srcOrd="0" destOrd="0" presId="urn:microsoft.com/office/officeart/2009/layout/CircleArrowProcess"/>
    <dgm:cxn modelId="{F271E6DE-0AD3-4BBA-96CA-189997701A8B}" type="presParOf" srcId="{268B4FA5-4D1D-4615-80B4-A80D7A01CD5F}" destId="{530425DD-7F4C-4A9F-BA00-B78C7A3D3248}" srcOrd="9" destOrd="0" presId="urn:microsoft.com/office/officeart/2009/layout/CircleArrowProcess"/>
    <dgm:cxn modelId="{2B36E9DB-3226-462F-A7A5-300D86D03D93}" type="presParOf" srcId="{268B4FA5-4D1D-4615-80B4-A80D7A01CD5F}" destId="{7870FD2F-C2FA-4401-8F13-33F32B68F1D6}" srcOrd="10" destOrd="0" presId="urn:microsoft.com/office/officeart/2009/layout/CircleArrowProcess"/>
    <dgm:cxn modelId="{3D393CF3-AD92-441E-95C2-948D1ED806E2}" type="presParOf" srcId="{7870FD2F-C2FA-4401-8F13-33F32B68F1D6}" destId="{F11B2B51-8BDC-46A6-9122-21E80EDADEB4}" srcOrd="0" destOrd="0" presId="urn:microsoft.com/office/officeart/2009/layout/CircleArrowProcess"/>
    <dgm:cxn modelId="{776BF5C7-4FF9-4A41-B001-1BF7D14B4480}" type="presParOf" srcId="{268B4FA5-4D1D-4615-80B4-A80D7A01CD5F}" destId="{A296990B-D166-4D36-9566-1452E6565C80}"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794D5-4572-44E4-B014-22E0C2BB6A1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A48C6C9-BA17-46FA-AB2E-908C56E6866A}">
      <dgm:prSet phldrT="[Text]"/>
      <dgm:spPr>
        <a:xfrm rot="16200000">
          <a:off x="-949912" y="951234"/>
          <a:ext cx="3200400" cy="1297930"/>
        </a:xfrm>
        <a:prstGeom prst="flowChartManualOperation">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What are the goals &amp; objectives of our program? </a:t>
          </a:r>
        </a:p>
      </dgm:t>
    </dgm:pt>
    <dgm:pt modelId="{94B0D9E2-3529-43D8-93C0-45A78B667762}" type="parTrans" cxnId="{B1A6C916-6CA0-4281-915C-3E1C1D7D9BF4}">
      <dgm:prSet/>
      <dgm:spPr/>
      <dgm:t>
        <a:bodyPr/>
        <a:lstStyle/>
        <a:p>
          <a:endParaRPr lang="en-US"/>
        </a:p>
      </dgm:t>
    </dgm:pt>
    <dgm:pt modelId="{34DC68CD-CC76-46DD-8A3B-C236A136C7B5}" type="sibTrans" cxnId="{B1A6C916-6CA0-4281-915C-3E1C1D7D9BF4}">
      <dgm:prSet/>
      <dgm:spPr/>
      <dgm:t>
        <a:bodyPr/>
        <a:lstStyle/>
        <a:p>
          <a:endParaRPr lang="en-US"/>
        </a:p>
      </dgm:t>
    </dgm:pt>
    <dgm:pt modelId="{FE68AC72-FF68-4594-9D17-25756637388F}">
      <dgm:prSet phldrT="[Text]"/>
      <dgm:spPr>
        <a:xfrm rot="16200000">
          <a:off x="-949912" y="951234"/>
          <a:ext cx="3200400" cy="1297930"/>
        </a:xfrm>
        <a:prstGeom prst="flowChartManualOperation">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ysClr val="window" lastClr="FFFFFF"/>
              </a:solidFill>
              <a:latin typeface="Calibri" panose="020F0502020204030204"/>
              <a:ea typeface="+mn-ea"/>
              <a:cs typeface="+mn-cs"/>
            </a:rPr>
            <a:t>What do we hope to accomplish?</a:t>
          </a:r>
        </a:p>
      </dgm:t>
    </dgm:pt>
    <dgm:pt modelId="{A167903F-1461-43F6-AE3E-30C9AD7D1FEB}" type="parTrans" cxnId="{B3AFDED0-86D4-400B-AFB8-A183F0442198}">
      <dgm:prSet/>
      <dgm:spPr/>
      <dgm:t>
        <a:bodyPr/>
        <a:lstStyle/>
        <a:p>
          <a:endParaRPr lang="en-US"/>
        </a:p>
      </dgm:t>
    </dgm:pt>
    <dgm:pt modelId="{1A39F8FE-AA45-484D-BB2A-9F04A42F18E6}" type="sibTrans" cxnId="{B3AFDED0-86D4-400B-AFB8-A183F0442198}">
      <dgm:prSet/>
      <dgm:spPr/>
      <dgm:t>
        <a:bodyPr/>
        <a:lstStyle/>
        <a:p>
          <a:endParaRPr lang="en-US"/>
        </a:p>
      </dgm:t>
    </dgm:pt>
    <dgm:pt modelId="{BE7F69B7-EA1A-42AD-85DB-676CFE574B00}">
      <dgm:prSet phldrT="[Text]"/>
      <dgm:spPr>
        <a:xfrm rot="16200000">
          <a:off x="445362" y="951234"/>
          <a:ext cx="3200400" cy="1297930"/>
        </a:xfrm>
        <a:prstGeom prst="flowChartManualOperation">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chemeClr val="accent6"/>
              </a:solidFill>
              <a:latin typeface="Calibri" panose="020F0502020204030204"/>
              <a:ea typeface="+mn-ea"/>
              <a:cs typeface="+mn-cs"/>
            </a:rPr>
            <a:t>What resources (inputs) are available to reach those goals and objectives?</a:t>
          </a:r>
        </a:p>
      </dgm:t>
    </dgm:pt>
    <dgm:pt modelId="{1FF8206A-DEEF-4FD4-91D5-AF0C6327C15D}" type="parTrans" cxnId="{E5C489B4-4758-4519-96D8-1E1EE5DEC5C2}">
      <dgm:prSet/>
      <dgm:spPr/>
      <dgm:t>
        <a:bodyPr/>
        <a:lstStyle/>
        <a:p>
          <a:endParaRPr lang="en-US"/>
        </a:p>
      </dgm:t>
    </dgm:pt>
    <dgm:pt modelId="{191A0D4A-7B5C-4B40-B4D5-56A812E84E62}" type="sibTrans" cxnId="{E5C489B4-4758-4519-96D8-1E1EE5DEC5C2}">
      <dgm:prSet/>
      <dgm:spPr/>
      <dgm:t>
        <a:bodyPr/>
        <a:lstStyle/>
        <a:p>
          <a:endParaRPr lang="en-US"/>
        </a:p>
      </dgm:t>
    </dgm:pt>
    <dgm:pt modelId="{2222969B-7E13-4675-9070-F81624B827E7}">
      <dgm:prSet phldrT="[Text]"/>
      <dgm:spPr>
        <a:xfrm rot="16200000">
          <a:off x="1840637" y="951234"/>
          <a:ext cx="3200400" cy="1297930"/>
        </a:xfrm>
        <a:prstGeom prst="flowChartManualOperati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Who benefits from our program? </a:t>
          </a:r>
        </a:p>
      </dgm:t>
    </dgm:pt>
    <dgm:pt modelId="{B2230938-3889-482D-9494-CF03F8561AAB}" type="parTrans" cxnId="{D520DE60-4307-4A8C-AE8B-ECE196BADC0A}">
      <dgm:prSet/>
      <dgm:spPr/>
      <dgm:t>
        <a:bodyPr/>
        <a:lstStyle/>
        <a:p>
          <a:endParaRPr lang="en-US"/>
        </a:p>
      </dgm:t>
    </dgm:pt>
    <dgm:pt modelId="{FD6E1DB9-39AC-4277-9EF8-87382A660836}" type="sibTrans" cxnId="{D520DE60-4307-4A8C-AE8B-ECE196BADC0A}">
      <dgm:prSet/>
      <dgm:spPr/>
      <dgm:t>
        <a:bodyPr/>
        <a:lstStyle/>
        <a:p>
          <a:endParaRPr lang="en-US"/>
        </a:p>
      </dgm:t>
    </dgm:pt>
    <dgm:pt modelId="{F75FF733-A373-40F7-8C25-EC60A57DF083}">
      <dgm:prSet phldrT="[Text]"/>
      <dgm:spPr>
        <a:xfrm rot="16200000">
          <a:off x="1840637" y="951234"/>
          <a:ext cx="3200400" cy="1297930"/>
        </a:xfrm>
        <a:prstGeom prst="flowChartManualOperati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 lastClr="FFFFFF"/>
              </a:solidFill>
              <a:latin typeface="Calibri" panose="020F0502020204030204"/>
              <a:ea typeface="+mn-ea"/>
              <a:cs typeface="+mn-cs"/>
            </a:rPr>
            <a:t>What do we need to know about our clients/participants to better serve them with our program? </a:t>
          </a:r>
        </a:p>
      </dgm:t>
    </dgm:pt>
    <dgm:pt modelId="{ECE3923B-F945-499D-A315-803133E88CB0}" type="parTrans" cxnId="{E02C42BB-21EC-4514-9A84-0746523DB1ED}">
      <dgm:prSet/>
      <dgm:spPr/>
      <dgm:t>
        <a:bodyPr/>
        <a:lstStyle/>
        <a:p>
          <a:endParaRPr lang="en-US"/>
        </a:p>
      </dgm:t>
    </dgm:pt>
    <dgm:pt modelId="{F17D7433-CBC7-4DA4-B3E6-A37776ED65E7}" type="sibTrans" cxnId="{E02C42BB-21EC-4514-9A84-0746523DB1ED}">
      <dgm:prSet/>
      <dgm:spPr/>
      <dgm:t>
        <a:bodyPr/>
        <a:lstStyle/>
        <a:p>
          <a:endParaRPr lang="en-US"/>
        </a:p>
      </dgm:t>
    </dgm:pt>
    <dgm:pt modelId="{1AAF6478-5A83-486F-B313-65A56255794A}">
      <dgm:prSet phldrT="[Text]"/>
      <dgm:spPr>
        <a:xfrm rot="16200000">
          <a:off x="445362" y="951234"/>
          <a:ext cx="3200400" cy="1297930"/>
        </a:xfrm>
        <a:prstGeom prst="flowChartManualOperation">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chemeClr val="accent6"/>
              </a:solidFill>
              <a:latin typeface="Calibri" panose="020F0502020204030204"/>
              <a:ea typeface="+mn-ea"/>
              <a:cs typeface="+mn-cs"/>
            </a:rPr>
            <a:t>What resources (inputs) are limited and may impact our ability to reach our goals and objectives?</a:t>
          </a:r>
        </a:p>
      </dgm:t>
    </dgm:pt>
    <dgm:pt modelId="{F0B498C8-9C39-4918-871D-224E131F63D8}" type="parTrans" cxnId="{BF49CCB8-247B-4851-8C5D-6EA9C5DF040A}">
      <dgm:prSet/>
      <dgm:spPr/>
      <dgm:t>
        <a:bodyPr/>
        <a:lstStyle/>
        <a:p>
          <a:endParaRPr lang="en-US"/>
        </a:p>
      </dgm:t>
    </dgm:pt>
    <dgm:pt modelId="{04AE9737-82B7-478B-83BE-340E77F5EB15}" type="sibTrans" cxnId="{BF49CCB8-247B-4851-8C5D-6EA9C5DF040A}">
      <dgm:prSet/>
      <dgm:spPr/>
      <dgm:t>
        <a:bodyPr/>
        <a:lstStyle/>
        <a:p>
          <a:endParaRPr lang="en-US"/>
        </a:p>
      </dgm:t>
    </dgm:pt>
    <dgm:pt modelId="{49CF30CD-AB4B-4F3D-A4EA-221EAB15AFBF}">
      <dgm:prSet phldrT="[Text]"/>
      <dgm:spPr>
        <a:xfrm rot="16200000">
          <a:off x="3235912" y="951234"/>
          <a:ext cx="3200400" cy="1297930"/>
        </a:xfrm>
        <a:prstGeom prst="flowChartManualOperation">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What is working? What is not working?</a:t>
          </a:r>
        </a:p>
      </dgm:t>
    </dgm:pt>
    <dgm:pt modelId="{C52E6121-B9D2-45DD-B553-8DA220966017}" type="parTrans" cxnId="{1DBBC470-27F3-4F23-962E-2F1F2395F731}">
      <dgm:prSet/>
      <dgm:spPr/>
      <dgm:t>
        <a:bodyPr/>
        <a:lstStyle/>
        <a:p>
          <a:endParaRPr lang="en-US"/>
        </a:p>
      </dgm:t>
    </dgm:pt>
    <dgm:pt modelId="{F643941C-B582-4CC8-BBDE-2EF7E1448683}" type="sibTrans" cxnId="{1DBBC470-27F3-4F23-962E-2F1F2395F731}">
      <dgm:prSet/>
      <dgm:spPr/>
      <dgm:t>
        <a:bodyPr/>
        <a:lstStyle/>
        <a:p>
          <a:endParaRPr lang="en-US"/>
        </a:p>
      </dgm:t>
    </dgm:pt>
    <dgm:pt modelId="{55DDC0EF-FA80-4DF8-9EE0-36B5C25F0E9E}">
      <dgm:prSet phldrT="[Text]"/>
      <dgm:spPr>
        <a:xfrm rot="16200000">
          <a:off x="3235912" y="951234"/>
          <a:ext cx="3200400" cy="1297930"/>
        </a:xfrm>
        <a:prstGeom prst="flowChartManualOperation">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n-US">
              <a:solidFill>
                <a:sysClr val="window" lastClr="FFFFFF"/>
              </a:solidFill>
              <a:latin typeface="Calibri" panose="020F0502020204030204"/>
              <a:ea typeface="+mn-ea"/>
              <a:cs typeface="+mn-cs"/>
            </a:rPr>
            <a:t>Do we know why somethings are working or not working?</a:t>
          </a:r>
        </a:p>
      </dgm:t>
    </dgm:pt>
    <dgm:pt modelId="{DCF3BA09-0595-450C-9CC7-F9966A019A52}" type="parTrans" cxnId="{BD93E559-2CB8-4418-A88A-CBEE3683DDD9}">
      <dgm:prSet/>
      <dgm:spPr/>
      <dgm:t>
        <a:bodyPr/>
        <a:lstStyle/>
        <a:p>
          <a:endParaRPr lang="en-US"/>
        </a:p>
      </dgm:t>
    </dgm:pt>
    <dgm:pt modelId="{372EE940-CF79-4AF0-A6CD-4CB4D51578D4}" type="sibTrans" cxnId="{BD93E559-2CB8-4418-A88A-CBEE3683DDD9}">
      <dgm:prSet/>
      <dgm:spPr/>
      <dgm:t>
        <a:bodyPr/>
        <a:lstStyle/>
        <a:p>
          <a:endParaRPr lang="en-US"/>
        </a:p>
      </dgm:t>
    </dgm:pt>
    <dgm:pt modelId="{F61086E8-B765-4FA8-B81A-DED9ABB6907E}" type="pres">
      <dgm:prSet presAssocID="{084794D5-4572-44E4-B014-22E0C2BB6A1A}" presName="Name0" presStyleCnt="0">
        <dgm:presLayoutVars>
          <dgm:dir/>
          <dgm:resizeHandles val="exact"/>
        </dgm:presLayoutVars>
      </dgm:prSet>
      <dgm:spPr/>
    </dgm:pt>
    <dgm:pt modelId="{6A4ABD1A-793E-46CE-B453-6F2A9633DCAA}" type="pres">
      <dgm:prSet presAssocID="{7A48C6C9-BA17-46FA-AB2E-908C56E6866A}" presName="node" presStyleLbl="node1" presStyleIdx="0" presStyleCnt="4">
        <dgm:presLayoutVars>
          <dgm:bulletEnabled val="1"/>
        </dgm:presLayoutVars>
      </dgm:prSet>
      <dgm:spPr/>
    </dgm:pt>
    <dgm:pt modelId="{08BFA599-E419-4730-BEC0-60DF7F88BB08}" type="pres">
      <dgm:prSet presAssocID="{34DC68CD-CC76-46DD-8A3B-C236A136C7B5}" presName="sibTrans" presStyleCnt="0"/>
      <dgm:spPr/>
    </dgm:pt>
    <dgm:pt modelId="{5A3E9F7D-A5D5-4AA7-854E-BB45E33D19CC}" type="pres">
      <dgm:prSet presAssocID="{BE7F69B7-EA1A-42AD-85DB-676CFE574B00}" presName="node" presStyleLbl="node1" presStyleIdx="1" presStyleCnt="4">
        <dgm:presLayoutVars>
          <dgm:bulletEnabled val="1"/>
        </dgm:presLayoutVars>
      </dgm:prSet>
      <dgm:spPr/>
    </dgm:pt>
    <dgm:pt modelId="{F9A26DE2-18AD-4BC6-8EAD-56A1C59BA297}" type="pres">
      <dgm:prSet presAssocID="{191A0D4A-7B5C-4B40-B4D5-56A812E84E62}" presName="sibTrans" presStyleCnt="0"/>
      <dgm:spPr/>
    </dgm:pt>
    <dgm:pt modelId="{EFD633AC-AEF5-49AC-91F7-32D1CDC6E171}" type="pres">
      <dgm:prSet presAssocID="{2222969B-7E13-4675-9070-F81624B827E7}" presName="node" presStyleLbl="node1" presStyleIdx="2" presStyleCnt="4">
        <dgm:presLayoutVars>
          <dgm:bulletEnabled val="1"/>
        </dgm:presLayoutVars>
      </dgm:prSet>
      <dgm:spPr/>
    </dgm:pt>
    <dgm:pt modelId="{190419F9-B8FC-4BEB-B26C-31E89692BD76}" type="pres">
      <dgm:prSet presAssocID="{FD6E1DB9-39AC-4277-9EF8-87382A660836}" presName="sibTrans" presStyleCnt="0"/>
      <dgm:spPr/>
    </dgm:pt>
    <dgm:pt modelId="{622BAB68-32DF-4616-9B6F-C3456A9C45DD}" type="pres">
      <dgm:prSet presAssocID="{49CF30CD-AB4B-4F3D-A4EA-221EAB15AFBF}" presName="node" presStyleLbl="node1" presStyleIdx="3" presStyleCnt="4">
        <dgm:presLayoutVars>
          <dgm:bulletEnabled val="1"/>
        </dgm:presLayoutVars>
      </dgm:prSet>
      <dgm:spPr/>
    </dgm:pt>
  </dgm:ptLst>
  <dgm:cxnLst>
    <dgm:cxn modelId="{74C9C605-0F4A-488A-8E11-8EED4477DE11}" type="presOf" srcId="{49CF30CD-AB4B-4F3D-A4EA-221EAB15AFBF}" destId="{622BAB68-32DF-4616-9B6F-C3456A9C45DD}" srcOrd="0" destOrd="0" presId="urn:microsoft.com/office/officeart/2005/8/layout/hList6"/>
    <dgm:cxn modelId="{79D7B121-20E9-430E-8EBB-A928A11FD589}" type="presOf" srcId="{1AAF6478-5A83-486F-B313-65A56255794A}" destId="{5A3E9F7D-A5D5-4AA7-854E-BB45E33D19CC}" srcOrd="0" destOrd="1" presId="urn:microsoft.com/office/officeart/2005/8/layout/hList6"/>
    <dgm:cxn modelId="{BF49CCB8-247B-4851-8C5D-6EA9C5DF040A}" srcId="{BE7F69B7-EA1A-42AD-85DB-676CFE574B00}" destId="{1AAF6478-5A83-486F-B313-65A56255794A}" srcOrd="0" destOrd="0" parTransId="{F0B498C8-9C39-4918-871D-224E131F63D8}" sibTransId="{04AE9737-82B7-478B-83BE-340E77F5EB15}"/>
    <dgm:cxn modelId="{3E8CA109-CF8C-4067-B8DA-E54509E1BDDC}" type="presOf" srcId="{BE7F69B7-EA1A-42AD-85DB-676CFE574B00}" destId="{5A3E9F7D-A5D5-4AA7-854E-BB45E33D19CC}" srcOrd="0" destOrd="0" presId="urn:microsoft.com/office/officeart/2005/8/layout/hList6"/>
    <dgm:cxn modelId="{1F1F02B4-1980-4B02-9BE1-B475E89DDF4A}" type="presOf" srcId="{F75FF733-A373-40F7-8C25-EC60A57DF083}" destId="{EFD633AC-AEF5-49AC-91F7-32D1CDC6E171}" srcOrd="0" destOrd="1" presId="urn:microsoft.com/office/officeart/2005/8/layout/hList6"/>
    <dgm:cxn modelId="{D520DE60-4307-4A8C-AE8B-ECE196BADC0A}" srcId="{084794D5-4572-44E4-B014-22E0C2BB6A1A}" destId="{2222969B-7E13-4675-9070-F81624B827E7}" srcOrd="2" destOrd="0" parTransId="{B2230938-3889-482D-9494-CF03F8561AAB}" sibTransId="{FD6E1DB9-39AC-4277-9EF8-87382A660836}"/>
    <dgm:cxn modelId="{DFC158D3-C3C0-4C7F-979E-407996A5BA75}" type="presOf" srcId="{7A48C6C9-BA17-46FA-AB2E-908C56E6866A}" destId="{6A4ABD1A-793E-46CE-B453-6F2A9633DCAA}" srcOrd="0" destOrd="0" presId="urn:microsoft.com/office/officeart/2005/8/layout/hList6"/>
    <dgm:cxn modelId="{E5C489B4-4758-4519-96D8-1E1EE5DEC5C2}" srcId="{084794D5-4572-44E4-B014-22E0C2BB6A1A}" destId="{BE7F69B7-EA1A-42AD-85DB-676CFE574B00}" srcOrd="1" destOrd="0" parTransId="{1FF8206A-DEEF-4FD4-91D5-AF0C6327C15D}" sibTransId="{191A0D4A-7B5C-4B40-B4D5-56A812E84E62}"/>
    <dgm:cxn modelId="{B3AFDED0-86D4-400B-AFB8-A183F0442198}" srcId="{7A48C6C9-BA17-46FA-AB2E-908C56E6866A}" destId="{FE68AC72-FF68-4594-9D17-25756637388F}" srcOrd="0" destOrd="0" parTransId="{A167903F-1461-43F6-AE3E-30C9AD7D1FEB}" sibTransId="{1A39F8FE-AA45-484D-BB2A-9F04A42F18E6}"/>
    <dgm:cxn modelId="{1DBBC470-27F3-4F23-962E-2F1F2395F731}" srcId="{084794D5-4572-44E4-B014-22E0C2BB6A1A}" destId="{49CF30CD-AB4B-4F3D-A4EA-221EAB15AFBF}" srcOrd="3" destOrd="0" parTransId="{C52E6121-B9D2-45DD-B553-8DA220966017}" sibTransId="{F643941C-B582-4CC8-BBDE-2EF7E1448683}"/>
    <dgm:cxn modelId="{09157AD8-BD70-4F82-B621-CF87F5B2F02A}" type="presOf" srcId="{FE68AC72-FF68-4594-9D17-25756637388F}" destId="{6A4ABD1A-793E-46CE-B453-6F2A9633DCAA}" srcOrd="0" destOrd="1" presId="urn:microsoft.com/office/officeart/2005/8/layout/hList6"/>
    <dgm:cxn modelId="{B1A6C916-6CA0-4281-915C-3E1C1D7D9BF4}" srcId="{084794D5-4572-44E4-B014-22E0C2BB6A1A}" destId="{7A48C6C9-BA17-46FA-AB2E-908C56E6866A}" srcOrd="0" destOrd="0" parTransId="{94B0D9E2-3529-43D8-93C0-45A78B667762}" sibTransId="{34DC68CD-CC76-46DD-8A3B-C236A136C7B5}"/>
    <dgm:cxn modelId="{AE195EB1-E7A1-403E-B030-CCB0B8418339}" type="presOf" srcId="{084794D5-4572-44E4-B014-22E0C2BB6A1A}" destId="{F61086E8-B765-4FA8-B81A-DED9ABB6907E}" srcOrd="0" destOrd="0" presId="urn:microsoft.com/office/officeart/2005/8/layout/hList6"/>
    <dgm:cxn modelId="{E02C42BB-21EC-4514-9A84-0746523DB1ED}" srcId="{2222969B-7E13-4675-9070-F81624B827E7}" destId="{F75FF733-A373-40F7-8C25-EC60A57DF083}" srcOrd="0" destOrd="0" parTransId="{ECE3923B-F945-499D-A315-803133E88CB0}" sibTransId="{F17D7433-CBC7-4DA4-B3E6-A37776ED65E7}"/>
    <dgm:cxn modelId="{3F9D2F84-FE11-4298-95F6-BB61D6C976A6}" type="presOf" srcId="{55DDC0EF-FA80-4DF8-9EE0-36B5C25F0E9E}" destId="{622BAB68-32DF-4616-9B6F-C3456A9C45DD}" srcOrd="0" destOrd="1" presId="urn:microsoft.com/office/officeart/2005/8/layout/hList6"/>
    <dgm:cxn modelId="{109FA822-BD1F-4B2F-A169-8B457BD25099}" type="presOf" srcId="{2222969B-7E13-4675-9070-F81624B827E7}" destId="{EFD633AC-AEF5-49AC-91F7-32D1CDC6E171}" srcOrd="0" destOrd="0" presId="urn:microsoft.com/office/officeart/2005/8/layout/hList6"/>
    <dgm:cxn modelId="{BD93E559-2CB8-4418-A88A-CBEE3683DDD9}" srcId="{49CF30CD-AB4B-4F3D-A4EA-221EAB15AFBF}" destId="{55DDC0EF-FA80-4DF8-9EE0-36B5C25F0E9E}" srcOrd="0" destOrd="0" parTransId="{DCF3BA09-0595-450C-9CC7-F9966A019A52}" sibTransId="{372EE940-CF79-4AF0-A6CD-4CB4D51578D4}"/>
    <dgm:cxn modelId="{367CDEDD-7D58-4EC6-B3B1-CDF3590EF138}" type="presParOf" srcId="{F61086E8-B765-4FA8-B81A-DED9ABB6907E}" destId="{6A4ABD1A-793E-46CE-B453-6F2A9633DCAA}" srcOrd="0" destOrd="0" presId="urn:microsoft.com/office/officeart/2005/8/layout/hList6"/>
    <dgm:cxn modelId="{715FB473-2E93-454A-958A-6485CB3BBE8C}" type="presParOf" srcId="{F61086E8-B765-4FA8-B81A-DED9ABB6907E}" destId="{08BFA599-E419-4730-BEC0-60DF7F88BB08}" srcOrd="1" destOrd="0" presId="urn:microsoft.com/office/officeart/2005/8/layout/hList6"/>
    <dgm:cxn modelId="{68FF517A-4685-4B12-9C43-AE381B075837}" type="presParOf" srcId="{F61086E8-B765-4FA8-B81A-DED9ABB6907E}" destId="{5A3E9F7D-A5D5-4AA7-854E-BB45E33D19CC}" srcOrd="2" destOrd="0" presId="urn:microsoft.com/office/officeart/2005/8/layout/hList6"/>
    <dgm:cxn modelId="{B58E94AD-3893-478C-B824-0A4369BE301D}" type="presParOf" srcId="{F61086E8-B765-4FA8-B81A-DED9ABB6907E}" destId="{F9A26DE2-18AD-4BC6-8EAD-56A1C59BA297}" srcOrd="3" destOrd="0" presId="urn:microsoft.com/office/officeart/2005/8/layout/hList6"/>
    <dgm:cxn modelId="{8E575A05-D274-4A78-A767-03D6F0B56711}" type="presParOf" srcId="{F61086E8-B765-4FA8-B81A-DED9ABB6907E}" destId="{EFD633AC-AEF5-49AC-91F7-32D1CDC6E171}" srcOrd="4" destOrd="0" presId="urn:microsoft.com/office/officeart/2005/8/layout/hList6"/>
    <dgm:cxn modelId="{B9B5466D-4AB2-47BD-9FC4-7EEC3B9D117F}" type="presParOf" srcId="{F61086E8-B765-4FA8-B81A-DED9ABB6907E}" destId="{190419F9-B8FC-4BEB-B26C-31E89692BD76}" srcOrd="5" destOrd="0" presId="urn:microsoft.com/office/officeart/2005/8/layout/hList6"/>
    <dgm:cxn modelId="{17C134F7-15CD-46A0-B960-9D3389F03958}" type="presParOf" srcId="{F61086E8-B765-4FA8-B81A-DED9ABB6907E}" destId="{622BAB68-32DF-4616-9B6F-C3456A9C45DD}"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84D3CA5-7973-4E9E-A169-C2D7FADB17DA}"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C44D76B2-D1F9-4903-807F-76A4DD736136}">
      <dgm:prSet phldrT="[Text]"/>
      <dgm:spPr/>
      <dgm:t>
        <a:bodyPr/>
        <a:lstStyle/>
        <a:p>
          <a:pPr algn="ctr"/>
          <a:r>
            <a:rPr lang="en-US"/>
            <a:t>Background and Context</a:t>
          </a:r>
        </a:p>
      </dgm:t>
    </dgm:pt>
    <dgm:pt modelId="{79748B84-247D-4140-B565-33AE8B7F98A6}" type="parTrans" cxnId="{79179CB9-FCB2-4A35-8607-2424EE8B4260}">
      <dgm:prSet/>
      <dgm:spPr/>
      <dgm:t>
        <a:bodyPr/>
        <a:lstStyle/>
        <a:p>
          <a:endParaRPr lang="en-US"/>
        </a:p>
      </dgm:t>
    </dgm:pt>
    <dgm:pt modelId="{CFB7A5B9-346B-4DE1-B5B5-20B29137694C}" type="sibTrans" cxnId="{79179CB9-FCB2-4A35-8607-2424EE8B4260}">
      <dgm:prSet/>
      <dgm:spPr/>
      <dgm:t>
        <a:bodyPr/>
        <a:lstStyle/>
        <a:p>
          <a:endParaRPr lang="en-US"/>
        </a:p>
      </dgm:t>
    </dgm:pt>
    <dgm:pt modelId="{D94F3442-F4A8-4DAD-8FD9-B6CFA92D82B7}">
      <dgm:prSet phldrT="[Text]"/>
      <dgm:spPr/>
      <dgm:t>
        <a:bodyPr/>
        <a:lstStyle/>
        <a:p>
          <a:r>
            <a:rPr lang="en-US"/>
            <a:t>What is the landscape in which your program is situated? What assumptions are you making?</a:t>
          </a:r>
        </a:p>
      </dgm:t>
    </dgm:pt>
    <dgm:pt modelId="{436F2A43-CAA2-4901-8E7E-F620B61FA89C}" type="parTrans" cxnId="{9AB1D397-3151-4015-B77C-411E6C1ED68E}">
      <dgm:prSet/>
      <dgm:spPr/>
      <dgm:t>
        <a:bodyPr/>
        <a:lstStyle/>
        <a:p>
          <a:endParaRPr lang="en-US"/>
        </a:p>
      </dgm:t>
    </dgm:pt>
    <dgm:pt modelId="{BCBE3574-1910-48F1-B5C0-E3492BB6DBE3}" type="sibTrans" cxnId="{9AB1D397-3151-4015-B77C-411E6C1ED68E}">
      <dgm:prSet/>
      <dgm:spPr/>
      <dgm:t>
        <a:bodyPr/>
        <a:lstStyle/>
        <a:p>
          <a:endParaRPr lang="en-US"/>
        </a:p>
      </dgm:t>
    </dgm:pt>
    <dgm:pt modelId="{6977F6FC-DD0D-4F4F-96A2-27DA05DB5E71}">
      <dgm:prSet phldrT="[Text]"/>
      <dgm:spPr/>
      <dgm:t>
        <a:bodyPr/>
        <a:lstStyle/>
        <a:p>
          <a:pPr algn="ctr"/>
          <a:r>
            <a:rPr lang="en-US"/>
            <a:t>Outputs </a:t>
          </a:r>
        </a:p>
        <a:p>
          <a:pPr algn="ctr"/>
          <a:r>
            <a:rPr lang="en-US"/>
            <a:t>(Activities &amp; Participation)</a:t>
          </a:r>
        </a:p>
      </dgm:t>
    </dgm:pt>
    <dgm:pt modelId="{2C5975CE-2FA0-48A1-85FA-C69EE60C2933}" type="parTrans" cxnId="{C82D8C8C-933B-48AD-9994-7330295628C0}">
      <dgm:prSet/>
      <dgm:spPr/>
      <dgm:t>
        <a:bodyPr/>
        <a:lstStyle/>
        <a:p>
          <a:endParaRPr lang="en-US"/>
        </a:p>
      </dgm:t>
    </dgm:pt>
    <dgm:pt modelId="{D85E5D81-2FBB-408C-9FB3-2EB7292967BD}" type="sibTrans" cxnId="{C82D8C8C-933B-48AD-9994-7330295628C0}">
      <dgm:prSet/>
      <dgm:spPr/>
      <dgm:t>
        <a:bodyPr/>
        <a:lstStyle/>
        <a:p>
          <a:endParaRPr lang="en-US"/>
        </a:p>
      </dgm:t>
    </dgm:pt>
    <dgm:pt modelId="{C0B90690-9F37-4E67-9E5E-8C1E579B85C1}">
      <dgm:prSet phldrT="[Text]"/>
      <dgm:spPr/>
      <dgm:t>
        <a:bodyPr/>
        <a:lstStyle/>
        <a:p>
          <a:r>
            <a:rPr lang="en-US"/>
            <a:t>What is your program?</a:t>
          </a:r>
        </a:p>
      </dgm:t>
    </dgm:pt>
    <dgm:pt modelId="{A927BB53-F6F3-4369-96FA-C6CD7925DDD0}" type="parTrans" cxnId="{ECE4C9AA-0FD9-4066-B5DE-B4C6CBECC536}">
      <dgm:prSet/>
      <dgm:spPr/>
      <dgm:t>
        <a:bodyPr/>
        <a:lstStyle/>
        <a:p>
          <a:endParaRPr lang="en-US"/>
        </a:p>
      </dgm:t>
    </dgm:pt>
    <dgm:pt modelId="{4D1CC76D-8D39-4EC9-AB59-61D10929E05A}" type="sibTrans" cxnId="{ECE4C9AA-0FD9-4066-B5DE-B4C6CBECC536}">
      <dgm:prSet/>
      <dgm:spPr/>
      <dgm:t>
        <a:bodyPr/>
        <a:lstStyle/>
        <a:p>
          <a:endParaRPr lang="en-US"/>
        </a:p>
      </dgm:t>
    </dgm:pt>
    <dgm:pt modelId="{273E6482-FAB5-4330-95E8-3B62F8883139}">
      <dgm:prSet phldrT="[Text]"/>
      <dgm:spPr/>
      <dgm:t>
        <a:bodyPr/>
        <a:lstStyle/>
        <a:p>
          <a:pPr algn="ctr"/>
          <a:r>
            <a:rPr lang="en-US"/>
            <a:t>Outcomes (Impact)</a:t>
          </a:r>
        </a:p>
      </dgm:t>
    </dgm:pt>
    <dgm:pt modelId="{7776E935-6377-48C1-9480-C3A24D7A9D42}" type="parTrans" cxnId="{364B0328-A282-496A-9165-E2956D1E4715}">
      <dgm:prSet/>
      <dgm:spPr/>
      <dgm:t>
        <a:bodyPr/>
        <a:lstStyle/>
        <a:p>
          <a:endParaRPr lang="en-US"/>
        </a:p>
      </dgm:t>
    </dgm:pt>
    <dgm:pt modelId="{434C78D1-3C27-45ED-915F-A0682F024683}" type="sibTrans" cxnId="{364B0328-A282-496A-9165-E2956D1E4715}">
      <dgm:prSet/>
      <dgm:spPr/>
      <dgm:t>
        <a:bodyPr/>
        <a:lstStyle/>
        <a:p>
          <a:endParaRPr lang="en-US"/>
        </a:p>
      </dgm:t>
    </dgm:pt>
    <dgm:pt modelId="{A2D3E062-D755-4F3D-98F9-C72C5841E156}">
      <dgm:prSet/>
      <dgm:spPr/>
      <dgm:t>
        <a:bodyPr/>
        <a:lstStyle/>
        <a:p>
          <a:r>
            <a:rPr lang="en-US"/>
            <a:t>Why was your program created? What gap does it fill?</a:t>
          </a:r>
        </a:p>
      </dgm:t>
    </dgm:pt>
    <dgm:pt modelId="{8D464EFB-B883-41C7-A800-4D843B4678C2}" type="parTrans" cxnId="{3F1DF3C8-56AA-4595-95F6-1A48382D3C16}">
      <dgm:prSet/>
      <dgm:spPr/>
      <dgm:t>
        <a:bodyPr/>
        <a:lstStyle/>
        <a:p>
          <a:endParaRPr lang="en-US"/>
        </a:p>
      </dgm:t>
    </dgm:pt>
    <dgm:pt modelId="{FA0F39EB-811A-470D-80B3-1BFFCE7C58FE}" type="sibTrans" cxnId="{3F1DF3C8-56AA-4595-95F6-1A48382D3C16}">
      <dgm:prSet/>
      <dgm:spPr/>
      <dgm:t>
        <a:bodyPr/>
        <a:lstStyle/>
        <a:p>
          <a:endParaRPr lang="en-US"/>
        </a:p>
      </dgm:t>
    </dgm:pt>
    <dgm:pt modelId="{48CBF19C-A586-4692-A095-82A96038D762}">
      <dgm:prSet/>
      <dgm:spPr/>
      <dgm:t>
        <a:bodyPr/>
        <a:lstStyle/>
        <a:p>
          <a:r>
            <a:rPr lang="en-US"/>
            <a:t>What are the top 3 priorities of your program?</a:t>
          </a:r>
        </a:p>
      </dgm:t>
    </dgm:pt>
    <dgm:pt modelId="{10AAC8B3-BEE2-40B5-BFA0-B4F3657172D4}" type="parTrans" cxnId="{00DA89D6-997E-4448-95B8-00DCBF4784BA}">
      <dgm:prSet/>
      <dgm:spPr/>
      <dgm:t>
        <a:bodyPr/>
        <a:lstStyle/>
        <a:p>
          <a:endParaRPr lang="en-US"/>
        </a:p>
      </dgm:t>
    </dgm:pt>
    <dgm:pt modelId="{8A2B0A09-D22F-4618-8951-B8FEFC4A8CD6}" type="sibTrans" cxnId="{00DA89D6-997E-4448-95B8-00DCBF4784BA}">
      <dgm:prSet/>
      <dgm:spPr/>
      <dgm:t>
        <a:bodyPr/>
        <a:lstStyle/>
        <a:p>
          <a:endParaRPr lang="en-US"/>
        </a:p>
      </dgm:t>
    </dgm:pt>
    <dgm:pt modelId="{856EC709-BC6E-4A24-8D62-5B5025330462}">
      <dgm:prSet/>
      <dgm:spPr/>
      <dgm:t>
        <a:bodyPr/>
        <a:lstStyle/>
        <a:p>
          <a:r>
            <a:rPr lang="en-US"/>
            <a:t>What are the goals and objectives of your program?</a:t>
          </a:r>
        </a:p>
      </dgm:t>
    </dgm:pt>
    <dgm:pt modelId="{4B3157F3-5A00-4737-AC03-A937A423EF97}" type="parTrans" cxnId="{93356A99-CD7A-47DD-B8D5-C44D266570D2}">
      <dgm:prSet/>
      <dgm:spPr/>
      <dgm:t>
        <a:bodyPr/>
        <a:lstStyle/>
        <a:p>
          <a:endParaRPr lang="en-US"/>
        </a:p>
      </dgm:t>
    </dgm:pt>
    <dgm:pt modelId="{56AE4921-DF2B-4B46-9A1E-55ABA5551382}" type="sibTrans" cxnId="{93356A99-CD7A-47DD-B8D5-C44D266570D2}">
      <dgm:prSet/>
      <dgm:spPr/>
      <dgm:t>
        <a:bodyPr/>
        <a:lstStyle/>
        <a:p>
          <a:endParaRPr lang="en-US"/>
        </a:p>
      </dgm:t>
    </dgm:pt>
    <dgm:pt modelId="{536119B8-C1F6-4E5B-A12A-5D19EB0BC757}">
      <dgm:prSet phldrT="[Text]"/>
      <dgm:spPr/>
      <dgm:t>
        <a:bodyPr/>
        <a:lstStyle/>
        <a:p>
          <a:r>
            <a:rPr lang="en-US"/>
            <a:t>What are the activities of your program?</a:t>
          </a:r>
        </a:p>
      </dgm:t>
    </dgm:pt>
    <dgm:pt modelId="{CE08F749-C8FB-4EAA-A0C8-3BFBF58271EE}" type="parTrans" cxnId="{739F70E1-BA24-4ABF-8266-560C2F8528EB}">
      <dgm:prSet/>
      <dgm:spPr/>
      <dgm:t>
        <a:bodyPr/>
        <a:lstStyle/>
        <a:p>
          <a:endParaRPr lang="en-US"/>
        </a:p>
      </dgm:t>
    </dgm:pt>
    <dgm:pt modelId="{15F74BC4-5FC7-439A-BEB7-0E4F60940416}" type="sibTrans" cxnId="{739F70E1-BA24-4ABF-8266-560C2F8528EB}">
      <dgm:prSet/>
      <dgm:spPr/>
      <dgm:t>
        <a:bodyPr/>
        <a:lstStyle/>
        <a:p>
          <a:endParaRPr lang="en-US"/>
        </a:p>
      </dgm:t>
    </dgm:pt>
    <dgm:pt modelId="{5747BA17-6746-4C18-AD01-83C86CA8FAF7}">
      <dgm:prSet phldrT="[Text]"/>
      <dgm:spPr/>
      <dgm:t>
        <a:bodyPr/>
        <a:lstStyle/>
        <a:p>
          <a:r>
            <a:rPr lang="en-US"/>
            <a:t>Who participated in your program? How many and how often?</a:t>
          </a:r>
        </a:p>
      </dgm:t>
    </dgm:pt>
    <dgm:pt modelId="{89821389-A91E-4BE7-B3B8-3AE5DBB955FD}" type="parTrans" cxnId="{DA16083A-7111-47A0-B505-E7F70D02C0FE}">
      <dgm:prSet/>
      <dgm:spPr/>
      <dgm:t>
        <a:bodyPr/>
        <a:lstStyle/>
        <a:p>
          <a:endParaRPr lang="en-US"/>
        </a:p>
      </dgm:t>
    </dgm:pt>
    <dgm:pt modelId="{E371E177-97BF-47C0-A463-511E4C0B3422}" type="sibTrans" cxnId="{DA16083A-7111-47A0-B505-E7F70D02C0FE}">
      <dgm:prSet/>
      <dgm:spPr/>
      <dgm:t>
        <a:bodyPr/>
        <a:lstStyle/>
        <a:p>
          <a:endParaRPr lang="en-US"/>
        </a:p>
      </dgm:t>
    </dgm:pt>
    <dgm:pt modelId="{4CEC5287-6779-45CA-BE3F-D9B5728997DC}">
      <dgm:prSet phldrT="[Text]"/>
      <dgm:spPr/>
      <dgm:t>
        <a:bodyPr/>
        <a:lstStyle/>
        <a:p>
          <a:pPr algn="ctr"/>
          <a:r>
            <a:rPr lang="en-US" dirty="0"/>
            <a:t>Inputs (Investments)</a:t>
          </a:r>
        </a:p>
      </dgm:t>
    </dgm:pt>
    <dgm:pt modelId="{FAA40F15-1F7D-48E7-8C8C-C2318B857B69}" type="parTrans" cxnId="{918F9526-024A-4188-A2FB-DEF023AA8A74}">
      <dgm:prSet/>
      <dgm:spPr/>
      <dgm:t>
        <a:bodyPr/>
        <a:lstStyle/>
        <a:p>
          <a:endParaRPr lang="en-US"/>
        </a:p>
      </dgm:t>
    </dgm:pt>
    <dgm:pt modelId="{B2CD8A8E-E514-4635-B8C9-35E70F3413E2}" type="sibTrans" cxnId="{918F9526-024A-4188-A2FB-DEF023AA8A74}">
      <dgm:prSet/>
      <dgm:spPr/>
      <dgm:t>
        <a:bodyPr/>
        <a:lstStyle/>
        <a:p>
          <a:endParaRPr lang="en-US"/>
        </a:p>
      </dgm:t>
    </dgm:pt>
    <dgm:pt modelId="{448ADEA4-5A2D-406A-98F3-2140884B9F89}">
      <dgm:prSet phldrT="[Text]"/>
      <dgm:spPr/>
      <dgm:t>
        <a:bodyPr/>
        <a:lstStyle/>
        <a:p>
          <a:pPr algn="l"/>
          <a:r>
            <a:rPr lang="en-US"/>
            <a:t>What funding and resources are part of your organization budget that will support this program?</a:t>
          </a:r>
        </a:p>
      </dgm:t>
    </dgm:pt>
    <dgm:pt modelId="{5126B096-7448-42CD-B19D-72B03766969F}" type="parTrans" cxnId="{E49E8A55-419F-4366-B0FF-5FA2469CE62E}">
      <dgm:prSet/>
      <dgm:spPr/>
      <dgm:t>
        <a:bodyPr/>
        <a:lstStyle/>
        <a:p>
          <a:endParaRPr lang="en-US"/>
        </a:p>
      </dgm:t>
    </dgm:pt>
    <dgm:pt modelId="{59CC9FDE-8881-4F2C-B794-4A047FE09F0E}" type="sibTrans" cxnId="{E49E8A55-419F-4366-B0FF-5FA2469CE62E}">
      <dgm:prSet/>
      <dgm:spPr/>
      <dgm:t>
        <a:bodyPr/>
        <a:lstStyle/>
        <a:p>
          <a:endParaRPr lang="en-US"/>
        </a:p>
      </dgm:t>
    </dgm:pt>
    <dgm:pt modelId="{A63BE688-7A42-42CC-9799-4802F1C95BB3}">
      <dgm:prSet/>
      <dgm:spPr/>
      <dgm:t>
        <a:bodyPr/>
        <a:lstStyle/>
        <a:p>
          <a:pPr algn="l"/>
          <a:r>
            <a:rPr lang="en-US"/>
            <a:t>What additional funding and resources are needed outside of your organization’s budget?</a:t>
          </a:r>
        </a:p>
      </dgm:t>
    </dgm:pt>
    <dgm:pt modelId="{63C23779-F603-4775-9E8F-B5F66A0BE1D2}" type="parTrans" cxnId="{3EA1A606-9C4B-43ED-96DC-EA30D4CFC5D7}">
      <dgm:prSet/>
      <dgm:spPr/>
      <dgm:t>
        <a:bodyPr/>
        <a:lstStyle/>
        <a:p>
          <a:endParaRPr lang="en-US"/>
        </a:p>
      </dgm:t>
    </dgm:pt>
    <dgm:pt modelId="{789BA4BE-6AD8-421D-9E4F-8F4F7A71B63C}" type="sibTrans" cxnId="{3EA1A606-9C4B-43ED-96DC-EA30D4CFC5D7}">
      <dgm:prSet/>
      <dgm:spPr/>
      <dgm:t>
        <a:bodyPr/>
        <a:lstStyle/>
        <a:p>
          <a:endParaRPr lang="en-US"/>
        </a:p>
      </dgm:t>
    </dgm:pt>
    <dgm:pt modelId="{97A19E6A-CBEB-4055-8221-CB47D5E7AE42}">
      <dgm:prSet/>
      <dgm:spPr/>
      <dgm:t>
        <a:bodyPr/>
        <a:lstStyle/>
        <a:p>
          <a:pPr algn="l"/>
          <a:r>
            <a:rPr lang="en-US"/>
            <a:t>How efficient are you with funding and resources?</a:t>
          </a:r>
        </a:p>
      </dgm:t>
    </dgm:pt>
    <dgm:pt modelId="{8FC359DB-3596-4676-8B66-C08293ECDD66}" type="parTrans" cxnId="{26001A71-25A0-4FD0-B034-E4BCEE110B01}">
      <dgm:prSet/>
      <dgm:spPr/>
      <dgm:t>
        <a:bodyPr/>
        <a:lstStyle/>
        <a:p>
          <a:endParaRPr lang="en-US"/>
        </a:p>
      </dgm:t>
    </dgm:pt>
    <dgm:pt modelId="{59A08A45-8823-4175-BD45-B9F0403FF104}" type="sibTrans" cxnId="{26001A71-25A0-4FD0-B034-E4BCEE110B01}">
      <dgm:prSet/>
      <dgm:spPr/>
      <dgm:t>
        <a:bodyPr/>
        <a:lstStyle/>
        <a:p>
          <a:endParaRPr lang="en-US"/>
        </a:p>
      </dgm:t>
    </dgm:pt>
    <dgm:pt modelId="{61971216-C879-4252-9B49-36D2C4A85364}">
      <dgm:prSet phldrT="[Text]"/>
      <dgm:spPr/>
      <dgm:t>
        <a:bodyPr/>
        <a:lstStyle/>
        <a:p>
          <a:r>
            <a:rPr lang="en-US"/>
            <a:t>What are the short term outcomes? How will you measure knowledge and perceptions of participants?</a:t>
          </a:r>
        </a:p>
      </dgm:t>
    </dgm:pt>
    <dgm:pt modelId="{72947DA0-5CEB-47E1-B159-E968545F8AE8}" type="parTrans" cxnId="{D26ABAD9-A6E4-4429-A439-E3140D43E6C7}">
      <dgm:prSet/>
      <dgm:spPr/>
      <dgm:t>
        <a:bodyPr/>
        <a:lstStyle/>
        <a:p>
          <a:endParaRPr lang="en-US"/>
        </a:p>
      </dgm:t>
    </dgm:pt>
    <dgm:pt modelId="{291C0946-29AE-4668-88BB-FAAB4D20872A}" type="sibTrans" cxnId="{D26ABAD9-A6E4-4429-A439-E3140D43E6C7}">
      <dgm:prSet/>
      <dgm:spPr/>
      <dgm:t>
        <a:bodyPr/>
        <a:lstStyle/>
        <a:p>
          <a:endParaRPr lang="en-US"/>
        </a:p>
      </dgm:t>
    </dgm:pt>
    <dgm:pt modelId="{308084C7-9D39-45DA-8A6B-35F5495A243B}">
      <dgm:prSet/>
      <dgm:spPr/>
      <dgm:t>
        <a:bodyPr/>
        <a:lstStyle/>
        <a:p>
          <a:r>
            <a:rPr lang="en-US"/>
            <a:t>What are the medium term outcomes? What are some interim measures of impact?</a:t>
          </a:r>
        </a:p>
      </dgm:t>
    </dgm:pt>
    <dgm:pt modelId="{B1ACD7BC-325B-4702-9ADD-D733D1A9B709}" type="parTrans" cxnId="{824E618E-0B15-48B5-921E-71BFB86AB75C}">
      <dgm:prSet/>
      <dgm:spPr/>
      <dgm:t>
        <a:bodyPr/>
        <a:lstStyle/>
        <a:p>
          <a:endParaRPr lang="en-US"/>
        </a:p>
      </dgm:t>
    </dgm:pt>
    <dgm:pt modelId="{92D0D50B-90FA-40B9-ACED-291167900C09}" type="sibTrans" cxnId="{824E618E-0B15-48B5-921E-71BFB86AB75C}">
      <dgm:prSet/>
      <dgm:spPr/>
      <dgm:t>
        <a:bodyPr/>
        <a:lstStyle/>
        <a:p>
          <a:endParaRPr lang="en-US"/>
        </a:p>
      </dgm:t>
    </dgm:pt>
    <dgm:pt modelId="{B9C621CB-B949-4D05-92F1-9943EC0F6F17}">
      <dgm:prSet/>
      <dgm:spPr/>
      <dgm:t>
        <a:bodyPr/>
        <a:lstStyle/>
        <a:p>
          <a:r>
            <a:rPr lang="en-US"/>
            <a:t>What are the long term outcomes? How will you measure success? How will you measure barriers to success?</a:t>
          </a:r>
        </a:p>
      </dgm:t>
    </dgm:pt>
    <dgm:pt modelId="{E4E66C0A-8AB4-44AE-9FDF-6D705BB64A32}" type="parTrans" cxnId="{F8CAB518-F628-4B17-A76F-C79CB43BBAA0}">
      <dgm:prSet/>
      <dgm:spPr/>
      <dgm:t>
        <a:bodyPr/>
        <a:lstStyle/>
        <a:p>
          <a:endParaRPr lang="en-US"/>
        </a:p>
      </dgm:t>
    </dgm:pt>
    <dgm:pt modelId="{101E27D0-595C-4CD2-8F4F-A8F17FB35528}" type="sibTrans" cxnId="{F8CAB518-F628-4B17-A76F-C79CB43BBAA0}">
      <dgm:prSet/>
      <dgm:spPr/>
      <dgm:t>
        <a:bodyPr/>
        <a:lstStyle/>
        <a:p>
          <a:endParaRPr lang="en-US"/>
        </a:p>
      </dgm:t>
    </dgm:pt>
    <dgm:pt modelId="{419BAD3A-DA1A-42D6-91C9-54218DC2EDE3}">
      <dgm:prSet/>
      <dgm:spPr/>
      <dgm:t>
        <a:bodyPr/>
        <a:lstStyle/>
        <a:p>
          <a:r>
            <a:rPr lang="en-US"/>
            <a:t>What external factors impact your program? How do you adjust to those factors?</a:t>
          </a:r>
        </a:p>
      </dgm:t>
    </dgm:pt>
    <dgm:pt modelId="{E17F375B-5B9C-41A2-B3D3-3B2B004CDCC7}" type="parTrans" cxnId="{8260EC00-A333-42EC-96FF-03C3D15FC023}">
      <dgm:prSet/>
      <dgm:spPr/>
      <dgm:t>
        <a:bodyPr/>
        <a:lstStyle/>
        <a:p>
          <a:endParaRPr lang="en-US"/>
        </a:p>
      </dgm:t>
    </dgm:pt>
    <dgm:pt modelId="{F38B6596-3556-4C84-A84E-D70D096AE8A9}" type="sibTrans" cxnId="{8260EC00-A333-42EC-96FF-03C3D15FC023}">
      <dgm:prSet/>
      <dgm:spPr/>
      <dgm:t>
        <a:bodyPr/>
        <a:lstStyle/>
        <a:p>
          <a:endParaRPr lang="en-US"/>
        </a:p>
      </dgm:t>
    </dgm:pt>
    <dgm:pt modelId="{500D851E-A06D-4F2B-9A39-BF396E3802B9}" type="pres">
      <dgm:prSet presAssocID="{E84D3CA5-7973-4E9E-A169-C2D7FADB17DA}" presName="Name0" presStyleCnt="0">
        <dgm:presLayoutVars>
          <dgm:dir/>
          <dgm:animLvl val="lvl"/>
          <dgm:resizeHandles val="exact"/>
        </dgm:presLayoutVars>
      </dgm:prSet>
      <dgm:spPr/>
    </dgm:pt>
    <dgm:pt modelId="{091A40EE-0D8C-46CE-B5E2-0BDC9F146A99}" type="pres">
      <dgm:prSet presAssocID="{C44D76B2-D1F9-4903-807F-76A4DD736136}" presName="linNode" presStyleCnt="0"/>
      <dgm:spPr/>
    </dgm:pt>
    <dgm:pt modelId="{2DC42304-289F-4E40-A176-E689031A1B2E}" type="pres">
      <dgm:prSet presAssocID="{C44D76B2-D1F9-4903-807F-76A4DD736136}" presName="parTx" presStyleLbl="revTx" presStyleIdx="0" presStyleCnt="4">
        <dgm:presLayoutVars>
          <dgm:chMax val="1"/>
          <dgm:bulletEnabled val="1"/>
        </dgm:presLayoutVars>
      </dgm:prSet>
      <dgm:spPr/>
    </dgm:pt>
    <dgm:pt modelId="{BD76A3C8-9FB6-4538-89FE-25465F4E9B6F}" type="pres">
      <dgm:prSet presAssocID="{C44D76B2-D1F9-4903-807F-76A4DD736136}" presName="bracket" presStyleLbl="parChTrans1D1" presStyleIdx="0" presStyleCnt="4"/>
      <dgm:spPr/>
    </dgm:pt>
    <dgm:pt modelId="{E490F072-0C6A-4E01-BCEE-840074E08A67}" type="pres">
      <dgm:prSet presAssocID="{C44D76B2-D1F9-4903-807F-76A4DD736136}" presName="spH" presStyleCnt="0"/>
      <dgm:spPr/>
    </dgm:pt>
    <dgm:pt modelId="{09BBDAF4-B21C-497E-887E-964D97D20704}" type="pres">
      <dgm:prSet presAssocID="{C44D76B2-D1F9-4903-807F-76A4DD736136}" presName="desTx" presStyleLbl="node1" presStyleIdx="0" presStyleCnt="4">
        <dgm:presLayoutVars>
          <dgm:bulletEnabled val="1"/>
        </dgm:presLayoutVars>
      </dgm:prSet>
      <dgm:spPr/>
    </dgm:pt>
    <dgm:pt modelId="{417224DD-D98E-4AB5-ABB8-16C38DAA5C57}" type="pres">
      <dgm:prSet presAssocID="{CFB7A5B9-346B-4DE1-B5B5-20B29137694C}" presName="spV" presStyleCnt="0"/>
      <dgm:spPr/>
    </dgm:pt>
    <dgm:pt modelId="{50A05B30-61D7-4CE4-8CB6-93FB4ADAA6BA}" type="pres">
      <dgm:prSet presAssocID="{4CEC5287-6779-45CA-BE3F-D9B5728997DC}" presName="linNode" presStyleCnt="0"/>
      <dgm:spPr/>
    </dgm:pt>
    <dgm:pt modelId="{78B06627-9DAB-4E17-88FC-9EE4DC6D73F5}" type="pres">
      <dgm:prSet presAssocID="{4CEC5287-6779-45CA-BE3F-D9B5728997DC}" presName="parTx" presStyleLbl="revTx" presStyleIdx="1" presStyleCnt="4">
        <dgm:presLayoutVars>
          <dgm:chMax val="1"/>
          <dgm:bulletEnabled val="1"/>
        </dgm:presLayoutVars>
      </dgm:prSet>
      <dgm:spPr/>
    </dgm:pt>
    <dgm:pt modelId="{5AB748E7-277A-4ACA-859C-574CD6901D33}" type="pres">
      <dgm:prSet presAssocID="{4CEC5287-6779-45CA-BE3F-D9B5728997DC}" presName="bracket" presStyleLbl="parChTrans1D1" presStyleIdx="1" presStyleCnt="4"/>
      <dgm:spPr/>
    </dgm:pt>
    <dgm:pt modelId="{58C65F2D-0478-4AC5-962D-4371492A6355}" type="pres">
      <dgm:prSet presAssocID="{4CEC5287-6779-45CA-BE3F-D9B5728997DC}" presName="spH" presStyleCnt="0"/>
      <dgm:spPr/>
    </dgm:pt>
    <dgm:pt modelId="{743A0641-7583-4FFA-AC44-4AF40FD4013B}" type="pres">
      <dgm:prSet presAssocID="{4CEC5287-6779-45CA-BE3F-D9B5728997DC}" presName="desTx" presStyleLbl="node1" presStyleIdx="1" presStyleCnt="4">
        <dgm:presLayoutVars>
          <dgm:bulletEnabled val="1"/>
        </dgm:presLayoutVars>
      </dgm:prSet>
      <dgm:spPr/>
    </dgm:pt>
    <dgm:pt modelId="{BD25FC3D-A168-46F7-865F-E4136F0B7B1E}" type="pres">
      <dgm:prSet presAssocID="{B2CD8A8E-E514-4635-B8C9-35E70F3413E2}" presName="spV" presStyleCnt="0"/>
      <dgm:spPr/>
    </dgm:pt>
    <dgm:pt modelId="{D9E208E8-817C-4D22-B123-2BBE327EE5D4}" type="pres">
      <dgm:prSet presAssocID="{6977F6FC-DD0D-4F4F-96A2-27DA05DB5E71}" presName="linNode" presStyleCnt="0"/>
      <dgm:spPr/>
    </dgm:pt>
    <dgm:pt modelId="{81832604-6E2C-4079-B325-AFD48EA183C4}" type="pres">
      <dgm:prSet presAssocID="{6977F6FC-DD0D-4F4F-96A2-27DA05DB5E71}" presName="parTx" presStyleLbl="revTx" presStyleIdx="2" presStyleCnt="4">
        <dgm:presLayoutVars>
          <dgm:chMax val="1"/>
          <dgm:bulletEnabled val="1"/>
        </dgm:presLayoutVars>
      </dgm:prSet>
      <dgm:spPr/>
    </dgm:pt>
    <dgm:pt modelId="{827E8866-16FE-4288-9BFC-0D8706F3C238}" type="pres">
      <dgm:prSet presAssocID="{6977F6FC-DD0D-4F4F-96A2-27DA05DB5E71}" presName="bracket" presStyleLbl="parChTrans1D1" presStyleIdx="2" presStyleCnt="4"/>
      <dgm:spPr/>
    </dgm:pt>
    <dgm:pt modelId="{550C1EED-6B85-451E-86A2-FB7BAF3F257B}" type="pres">
      <dgm:prSet presAssocID="{6977F6FC-DD0D-4F4F-96A2-27DA05DB5E71}" presName="spH" presStyleCnt="0"/>
      <dgm:spPr/>
    </dgm:pt>
    <dgm:pt modelId="{5A2BF7BC-FF9D-4327-9EE8-7264C12D5E38}" type="pres">
      <dgm:prSet presAssocID="{6977F6FC-DD0D-4F4F-96A2-27DA05DB5E71}" presName="desTx" presStyleLbl="node1" presStyleIdx="2" presStyleCnt="4">
        <dgm:presLayoutVars>
          <dgm:bulletEnabled val="1"/>
        </dgm:presLayoutVars>
      </dgm:prSet>
      <dgm:spPr/>
    </dgm:pt>
    <dgm:pt modelId="{13CEF426-75B4-4369-9D88-5DEED4AAE53C}" type="pres">
      <dgm:prSet presAssocID="{D85E5D81-2FBB-408C-9FB3-2EB7292967BD}" presName="spV" presStyleCnt="0"/>
      <dgm:spPr/>
    </dgm:pt>
    <dgm:pt modelId="{3EAFBFA3-5134-4827-8C53-29BE28990B07}" type="pres">
      <dgm:prSet presAssocID="{273E6482-FAB5-4330-95E8-3B62F8883139}" presName="linNode" presStyleCnt="0"/>
      <dgm:spPr/>
    </dgm:pt>
    <dgm:pt modelId="{BCFDE991-CC86-41D0-B89E-CEAAD5663E19}" type="pres">
      <dgm:prSet presAssocID="{273E6482-FAB5-4330-95E8-3B62F8883139}" presName="parTx" presStyleLbl="revTx" presStyleIdx="3" presStyleCnt="4">
        <dgm:presLayoutVars>
          <dgm:chMax val="1"/>
          <dgm:bulletEnabled val="1"/>
        </dgm:presLayoutVars>
      </dgm:prSet>
      <dgm:spPr/>
    </dgm:pt>
    <dgm:pt modelId="{16D4C0D3-C8AB-42D9-89D8-97EADB1AAB5F}" type="pres">
      <dgm:prSet presAssocID="{273E6482-FAB5-4330-95E8-3B62F8883139}" presName="bracket" presStyleLbl="parChTrans1D1" presStyleIdx="3" presStyleCnt="4"/>
      <dgm:spPr/>
    </dgm:pt>
    <dgm:pt modelId="{07D788AE-4DB0-42E3-8C5E-22253F96A571}" type="pres">
      <dgm:prSet presAssocID="{273E6482-FAB5-4330-95E8-3B62F8883139}" presName="spH" presStyleCnt="0"/>
      <dgm:spPr/>
    </dgm:pt>
    <dgm:pt modelId="{CDBB08A0-4ADE-40D3-AE0C-E9E2EEE48533}" type="pres">
      <dgm:prSet presAssocID="{273E6482-FAB5-4330-95E8-3B62F8883139}" presName="desTx" presStyleLbl="node1" presStyleIdx="3" presStyleCnt="4">
        <dgm:presLayoutVars>
          <dgm:bulletEnabled val="1"/>
        </dgm:presLayoutVars>
      </dgm:prSet>
      <dgm:spPr/>
    </dgm:pt>
  </dgm:ptLst>
  <dgm:cxnLst>
    <dgm:cxn modelId="{1A43F8C3-1CA6-48AB-BA91-B3B31AFE299B}" type="presOf" srcId="{273E6482-FAB5-4330-95E8-3B62F8883139}" destId="{BCFDE991-CC86-41D0-B89E-CEAAD5663E19}" srcOrd="0" destOrd="0" presId="urn:diagrams.loki3.com/BracketList"/>
    <dgm:cxn modelId="{C82D8C8C-933B-48AD-9994-7330295628C0}" srcId="{E84D3CA5-7973-4E9E-A169-C2D7FADB17DA}" destId="{6977F6FC-DD0D-4F4F-96A2-27DA05DB5E71}" srcOrd="2" destOrd="0" parTransId="{2C5975CE-2FA0-48A1-85FA-C69EE60C2933}" sibTransId="{D85E5D81-2FBB-408C-9FB3-2EB7292967BD}"/>
    <dgm:cxn modelId="{3EA1A606-9C4B-43ED-96DC-EA30D4CFC5D7}" srcId="{4CEC5287-6779-45CA-BE3F-D9B5728997DC}" destId="{A63BE688-7A42-42CC-9799-4802F1C95BB3}" srcOrd="1" destOrd="0" parTransId="{63C23779-F603-4775-9E8F-B5F66A0BE1D2}" sibTransId="{789BA4BE-6AD8-421D-9E4F-8F4F7A71B63C}"/>
    <dgm:cxn modelId="{34ADC42A-1A0B-46A6-AE08-134C8C864D83}" type="presOf" srcId="{D94F3442-F4A8-4DAD-8FD9-B6CFA92D82B7}" destId="{09BBDAF4-B21C-497E-887E-964D97D20704}" srcOrd="0" destOrd="0" presId="urn:diagrams.loki3.com/BracketList"/>
    <dgm:cxn modelId="{936A8163-1411-4208-9B8C-4DEE9F1D3EE9}" type="presOf" srcId="{6977F6FC-DD0D-4F4F-96A2-27DA05DB5E71}" destId="{81832604-6E2C-4079-B325-AFD48EA183C4}" srcOrd="0" destOrd="0" presId="urn:diagrams.loki3.com/BracketList"/>
    <dgm:cxn modelId="{F8CAB518-F628-4B17-A76F-C79CB43BBAA0}" srcId="{273E6482-FAB5-4330-95E8-3B62F8883139}" destId="{B9C621CB-B949-4D05-92F1-9943EC0F6F17}" srcOrd="2" destOrd="0" parTransId="{E4E66C0A-8AB4-44AE-9FDF-6D705BB64A32}" sibTransId="{101E27D0-595C-4CD2-8F4F-A8F17FB35528}"/>
    <dgm:cxn modelId="{1118DDA8-4F8E-41EA-9205-A89A5CC1920D}" type="presOf" srcId="{419BAD3A-DA1A-42D6-91C9-54218DC2EDE3}" destId="{09BBDAF4-B21C-497E-887E-964D97D20704}" srcOrd="0" destOrd="4" presId="urn:diagrams.loki3.com/BracketList"/>
    <dgm:cxn modelId="{8260EC00-A333-42EC-96FF-03C3D15FC023}" srcId="{C44D76B2-D1F9-4903-807F-76A4DD736136}" destId="{419BAD3A-DA1A-42D6-91C9-54218DC2EDE3}" srcOrd="4" destOrd="0" parTransId="{E17F375B-5B9C-41A2-B3D3-3B2B004CDCC7}" sibTransId="{F38B6596-3556-4C84-A84E-D70D096AE8A9}"/>
    <dgm:cxn modelId="{9AB1D397-3151-4015-B77C-411E6C1ED68E}" srcId="{C44D76B2-D1F9-4903-807F-76A4DD736136}" destId="{D94F3442-F4A8-4DAD-8FD9-B6CFA92D82B7}" srcOrd="0" destOrd="0" parTransId="{436F2A43-CAA2-4901-8E7E-F620B61FA89C}" sibTransId="{BCBE3574-1910-48F1-B5C0-E3492BB6DBE3}"/>
    <dgm:cxn modelId="{00DA89D6-997E-4448-95B8-00DCBF4784BA}" srcId="{C44D76B2-D1F9-4903-807F-76A4DD736136}" destId="{48CBF19C-A586-4692-A095-82A96038D762}" srcOrd="2" destOrd="0" parTransId="{10AAC8B3-BEE2-40B5-BFA0-B4F3657172D4}" sibTransId="{8A2B0A09-D22F-4618-8951-B8FEFC4A8CD6}"/>
    <dgm:cxn modelId="{824E618E-0B15-48B5-921E-71BFB86AB75C}" srcId="{273E6482-FAB5-4330-95E8-3B62F8883139}" destId="{308084C7-9D39-45DA-8A6B-35F5495A243B}" srcOrd="1" destOrd="0" parTransId="{B1ACD7BC-325B-4702-9ADD-D733D1A9B709}" sibTransId="{92D0D50B-90FA-40B9-ACED-291167900C09}"/>
    <dgm:cxn modelId="{08C18090-26A6-4ADF-A74A-93887C467143}" type="presOf" srcId="{856EC709-BC6E-4A24-8D62-5B5025330462}" destId="{09BBDAF4-B21C-497E-887E-964D97D20704}" srcOrd="0" destOrd="3" presId="urn:diagrams.loki3.com/BracketList"/>
    <dgm:cxn modelId="{918F9526-024A-4188-A2FB-DEF023AA8A74}" srcId="{E84D3CA5-7973-4E9E-A169-C2D7FADB17DA}" destId="{4CEC5287-6779-45CA-BE3F-D9B5728997DC}" srcOrd="1" destOrd="0" parTransId="{FAA40F15-1F7D-48E7-8C8C-C2318B857B69}" sibTransId="{B2CD8A8E-E514-4635-B8C9-35E70F3413E2}"/>
    <dgm:cxn modelId="{26001A71-25A0-4FD0-B034-E4BCEE110B01}" srcId="{4CEC5287-6779-45CA-BE3F-D9B5728997DC}" destId="{97A19E6A-CBEB-4055-8221-CB47D5E7AE42}" srcOrd="2" destOrd="0" parTransId="{8FC359DB-3596-4676-8B66-C08293ECDD66}" sibTransId="{59A08A45-8823-4175-BD45-B9F0403FF104}"/>
    <dgm:cxn modelId="{201370BA-26DA-4689-B264-341BFBB516B8}" type="presOf" srcId="{61971216-C879-4252-9B49-36D2C4A85364}" destId="{CDBB08A0-4ADE-40D3-AE0C-E9E2EEE48533}" srcOrd="0" destOrd="0" presId="urn:diagrams.loki3.com/BracketList"/>
    <dgm:cxn modelId="{1BBC909E-51F0-4032-B84B-73B97956B41C}" type="presOf" srcId="{5747BA17-6746-4C18-AD01-83C86CA8FAF7}" destId="{5A2BF7BC-FF9D-4327-9EE8-7264C12D5E38}" srcOrd="0" destOrd="2" presId="urn:diagrams.loki3.com/BracketList"/>
    <dgm:cxn modelId="{8925FAFD-B77B-4CE2-A942-305041643297}" type="presOf" srcId="{48CBF19C-A586-4692-A095-82A96038D762}" destId="{09BBDAF4-B21C-497E-887E-964D97D20704}" srcOrd="0" destOrd="2" presId="urn:diagrams.loki3.com/BracketList"/>
    <dgm:cxn modelId="{1A59AFF9-6017-4F82-ABFB-A117FE3ACC17}" type="presOf" srcId="{E84D3CA5-7973-4E9E-A169-C2D7FADB17DA}" destId="{500D851E-A06D-4F2B-9A39-BF396E3802B9}" srcOrd="0" destOrd="0" presId="urn:diagrams.loki3.com/BracketList"/>
    <dgm:cxn modelId="{95EDCD75-CE32-4F85-962D-4B10D0FA03FE}" type="presOf" srcId="{448ADEA4-5A2D-406A-98F3-2140884B9F89}" destId="{743A0641-7583-4FFA-AC44-4AF40FD4013B}" srcOrd="0" destOrd="0" presId="urn:diagrams.loki3.com/BracketList"/>
    <dgm:cxn modelId="{D818ADEB-07CA-4CE7-92CC-093901579E83}" type="presOf" srcId="{4CEC5287-6779-45CA-BE3F-D9B5728997DC}" destId="{78B06627-9DAB-4E17-88FC-9EE4DC6D73F5}" srcOrd="0" destOrd="0" presId="urn:diagrams.loki3.com/BracketList"/>
    <dgm:cxn modelId="{ECE4C9AA-0FD9-4066-B5DE-B4C6CBECC536}" srcId="{6977F6FC-DD0D-4F4F-96A2-27DA05DB5E71}" destId="{C0B90690-9F37-4E67-9E5E-8C1E579B85C1}" srcOrd="0" destOrd="0" parTransId="{A927BB53-F6F3-4369-96FA-C6CD7925DDD0}" sibTransId="{4D1CC76D-8D39-4EC9-AB59-61D10929E05A}"/>
    <dgm:cxn modelId="{96CBE2B7-BB51-43DB-90D4-B6E464F145D0}" type="presOf" srcId="{B9C621CB-B949-4D05-92F1-9943EC0F6F17}" destId="{CDBB08A0-4ADE-40D3-AE0C-E9E2EEE48533}" srcOrd="0" destOrd="2" presId="urn:diagrams.loki3.com/BracketList"/>
    <dgm:cxn modelId="{F019EE60-85C7-412D-BF6F-DD758BB6DCE2}" type="presOf" srcId="{536119B8-C1F6-4E5B-A12A-5D19EB0BC757}" destId="{5A2BF7BC-FF9D-4327-9EE8-7264C12D5E38}" srcOrd="0" destOrd="1" presId="urn:diagrams.loki3.com/BracketList"/>
    <dgm:cxn modelId="{739F70E1-BA24-4ABF-8266-560C2F8528EB}" srcId="{6977F6FC-DD0D-4F4F-96A2-27DA05DB5E71}" destId="{536119B8-C1F6-4E5B-A12A-5D19EB0BC757}" srcOrd="1" destOrd="0" parTransId="{CE08F749-C8FB-4EAA-A0C8-3BFBF58271EE}" sibTransId="{15F74BC4-5FC7-439A-BEB7-0E4F60940416}"/>
    <dgm:cxn modelId="{364B0328-A282-496A-9165-E2956D1E4715}" srcId="{E84D3CA5-7973-4E9E-A169-C2D7FADB17DA}" destId="{273E6482-FAB5-4330-95E8-3B62F8883139}" srcOrd="3" destOrd="0" parTransId="{7776E935-6377-48C1-9480-C3A24D7A9D42}" sibTransId="{434C78D1-3C27-45ED-915F-A0682F024683}"/>
    <dgm:cxn modelId="{93356A99-CD7A-47DD-B8D5-C44D266570D2}" srcId="{C44D76B2-D1F9-4903-807F-76A4DD736136}" destId="{856EC709-BC6E-4A24-8D62-5B5025330462}" srcOrd="3" destOrd="0" parTransId="{4B3157F3-5A00-4737-AC03-A937A423EF97}" sibTransId="{56AE4921-DF2B-4B46-9A1E-55ABA5551382}"/>
    <dgm:cxn modelId="{DA16083A-7111-47A0-B505-E7F70D02C0FE}" srcId="{6977F6FC-DD0D-4F4F-96A2-27DA05DB5E71}" destId="{5747BA17-6746-4C18-AD01-83C86CA8FAF7}" srcOrd="2" destOrd="0" parTransId="{89821389-A91E-4BE7-B3B8-3AE5DBB955FD}" sibTransId="{E371E177-97BF-47C0-A463-511E4C0B3422}"/>
    <dgm:cxn modelId="{3F1DF3C8-56AA-4595-95F6-1A48382D3C16}" srcId="{C44D76B2-D1F9-4903-807F-76A4DD736136}" destId="{A2D3E062-D755-4F3D-98F9-C72C5841E156}" srcOrd="1" destOrd="0" parTransId="{8D464EFB-B883-41C7-A800-4D843B4678C2}" sibTransId="{FA0F39EB-811A-470D-80B3-1BFFCE7C58FE}"/>
    <dgm:cxn modelId="{E49E8A55-419F-4366-B0FF-5FA2469CE62E}" srcId="{4CEC5287-6779-45CA-BE3F-D9B5728997DC}" destId="{448ADEA4-5A2D-406A-98F3-2140884B9F89}" srcOrd="0" destOrd="0" parTransId="{5126B096-7448-42CD-B19D-72B03766969F}" sibTransId="{59CC9FDE-8881-4F2C-B794-4A047FE09F0E}"/>
    <dgm:cxn modelId="{D26ABAD9-A6E4-4429-A439-E3140D43E6C7}" srcId="{273E6482-FAB5-4330-95E8-3B62F8883139}" destId="{61971216-C879-4252-9B49-36D2C4A85364}" srcOrd="0" destOrd="0" parTransId="{72947DA0-5CEB-47E1-B159-E968545F8AE8}" sibTransId="{291C0946-29AE-4668-88BB-FAAB4D20872A}"/>
    <dgm:cxn modelId="{FB1EC8A4-20DD-45A4-A585-0C4238B882D2}" type="presOf" srcId="{A63BE688-7A42-42CC-9799-4802F1C95BB3}" destId="{743A0641-7583-4FFA-AC44-4AF40FD4013B}" srcOrd="0" destOrd="1" presId="urn:diagrams.loki3.com/BracketList"/>
    <dgm:cxn modelId="{2C7A82D2-2634-48A8-9B53-87E054277C83}" type="presOf" srcId="{C44D76B2-D1F9-4903-807F-76A4DD736136}" destId="{2DC42304-289F-4E40-A176-E689031A1B2E}" srcOrd="0" destOrd="0" presId="urn:diagrams.loki3.com/BracketList"/>
    <dgm:cxn modelId="{65890D30-16DD-463A-A6CC-0CCEB8AE07A2}" type="presOf" srcId="{308084C7-9D39-45DA-8A6B-35F5495A243B}" destId="{CDBB08A0-4ADE-40D3-AE0C-E9E2EEE48533}" srcOrd="0" destOrd="1" presId="urn:diagrams.loki3.com/BracketList"/>
    <dgm:cxn modelId="{2B51B697-1EFC-4C44-8CF0-C0A54086D2AC}" type="presOf" srcId="{97A19E6A-CBEB-4055-8221-CB47D5E7AE42}" destId="{743A0641-7583-4FFA-AC44-4AF40FD4013B}" srcOrd="0" destOrd="2" presId="urn:diagrams.loki3.com/BracketList"/>
    <dgm:cxn modelId="{C8A7F785-A08D-4E0F-8E46-4E526F4214E2}" type="presOf" srcId="{C0B90690-9F37-4E67-9E5E-8C1E579B85C1}" destId="{5A2BF7BC-FF9D-4327-9EE8-7264C12D5E38}" srcOrd="0" destOrd="0" presId="urn:diagrams.loki3.com/BracketList"/>
    <dgm:cxn modelId="{79179CB9-FCB2-4A35-8607-2424EE8B4260}" srcId="{E84D3CA5-7973-4E9E-A169-C2D7FADB17DA}" destId="{C44D76B2-D1F9-4903-807F-76A4DD736136}" srcOrd="0" destOrd="0" parTransId="{79748B84-247D-4140-B565-33AE8B7F98A6}" sibTransId="{CFB7A5B9-346B-4DE1-B5B5-20B29137694C}"/>
    <dgm:cxn modelId="{F001395E-969B-462E-BC04-F26D5B9B5AB2}" type="presOf" srcId="{A2D3E062-D755-4F3D-98F9-C72C5841E156}" destId="{09BBDAF4-B21C-497E-887E-964D97D20704}" srcOrd="0" destOrd="1" presId="urn:diagrams.loki3.com/BracketList"/>
    <dgm:cxn modelId="{52496B52-131F-444F-A513-DD60D53E4DF2}" type="presParOf" srcId="{500D851E-A06D-4F2B-9A39-BF396E3802B9}" destId="{091A40EE-0D8C-46CE-B5E2-0BDC9F146A99}" srcOrd="0" destOrd="0" presId="urn:diagrams.loki3.com/BracketList"/>
    <dgm:cxn modelId="{9AD39DE5-A071-446B-8248-FCC93D69B4D8}" type="presParOf" srcId="{091A40EE-0D8C-46CE-B5E2-0BDC9F146A99}" destId="{2DC42304-289F-4E40-A176-E689031A1B2E}" srcOrd="0" destOrd="0" presId="urn:diagrams.loki3.com/BracketList"/>
    <dgm:cxn modelId="{C09605C6-7FBE-4AB4-845C-78A84CE58E02}" type="presParOf" srcId="{091A40EE-0D8C-46CE-B5E2-0BDC9F146A99}" destId="{BD76A3C8-9FB6-4538-89FE-25465F4E9B6F}" srcOrd="1" destOrd="0" presId="urn:diagrams.loki3.com/BracketList"/>
    <dgm:cxn modelId="{BB21F9E4-AB87-402E-8672-CCA7BB4EFA2F}" type="presParOf" srcId="{091A40EE-0D8C-46CE-B5E2-0BDC9F146A99}" destId="{E490F072-0C6A-4E01-BCEE-840074E08A67}" srcOrd="2" destOrd="0" presId="urn:diagrams.loki3.com/BracketList"/>
    <dgm:cxn modelId="{9D68CE51-9343-449B-9D73-8D45A395D327}" type="presParOf" srcId="{091A40EE-0D8C-46CE-B5E2-0BDC9F146A99}" destId="{09BBDAF4-B21C-497E-887E-964D97D20704}" srcOrd="3" destOrd="0" presId="urn:diagrams.loki3.com/BracketList"/>
    <dgm:cxn modelId="{46C43B34-2032-4322-A62C-842166820EEF}" type="presParOf" srcId="{500D851E-A06D-4F2B-9A39-BF396E3802B9}" destId="{417224DD-D98E-4AB5-ABB8-16C38DAA5C57}" srcOrd="1" destOrd="0" presId="urn:diagrams.loki3.com/BracketList"/>
    <dgm:cxn modelId="{81D882BB-1066-43C0-A48F-556D235A9D62}" type="presParOf" srcId="{500D851E-A06D-4F2B-9A39-BF396E3802B9}" destId="{50A05B30-61D7-4CE4-8CB6-93FB4ADAA6BA}" srcOrd="2" destOrd="0" presId="urn:diagrams.loki3.com/BracketList"/>
    <dgm:cxn modelId="{CC3EC8B9-F4FA-466A-9860-C1BAB22D9199}" type="presParOf" srcId="{50A05B30-61D7-4CE4-8CB6-93FB4ADAA6BA}" destId="{78B06627-9DAB-4E17-88FC-9EE4DC6D73F5}" srcOrd="0" destOrd="0" presId="urn:diagrams.loki3.com/BracketList"/>
    <dgm:cxn modelId="{E6D33BD6-A4B3-4F6F-9FE1-47AE9A7AF238}" type="presParOf" srcId="{50A05B30-61D7-4CE4-8CB6-93FB4ADAA6BA}" destId="{5AB748E7-277A-4ACA-859C-574CD6901D33}" srcOrd="1" destOrd="0" presId="urn:diagrams.loki3.com/BracketList"/>
    <dgm:cxn modelId="{1E44AF6A-54CF-46AD-87A4-53096DEDBF6E}" type="presParOf" srcId="{50A05B30-61D7-4CE4-8CB6-93FB4ADAA6BA}" destId="{58C65F2D-0478-4AC5-962D-4371492A6355}" srcOrd="2" destOrd="0" presId="urn:diagrams.loki3.com/BracketList"/>
    <dgm:cxn modelId="{AEC056FE-109B-40E9-9B6B-612991E403EE}" type="presParOf" srcId="{50A05B30-61D7-4CE4-8CB6-93FB4ADAA6BA}" destId="{743A0641-7583-4FFA-AC44-4AF40FD4013B}" srcOrd="3" destOrd="0" presId="urn:diagrams.loki3.com/BracketList"/>
    <dgm:cxn modelId="{2BBB29F1-5C6D-496C-9B38-01575C893332}" type="presParOf" srcId="{500D851E-A06D-4F2B-9A39-BF396E3802B9}" destId="{BD25FC3D-A168-46F7-865F-E4136F0B7B1E}" srcOrd="3" destOrd="0" presId="urn:diagrams.loki3.com/BracketList"/>
    <dgm:cxn modelId="{F4B50C7F-91B0-47BD-88B6-905B70BA5782}" type="presParOf" srcId="{500D851E-A06D-4F2B-9A39-BF396E3802B9}" destId="{D9E208E8-817C-4D22-B123-2BBE327EE5D4}" srcOrd="4" destOrd="0" presId="urn:diagrams.loki3.com/BracketList"/>
    <dgm:cxn modelId="{815F1587-DAD9-4299-9F66-AD3C4A5B5508}" type="presParOf" srcId="{D9E208E8-817C-4D22-B123-2BBE327EE5D4}" destId="{81832604-6E2C-4079-B325-AFD48EA183C4}" srcOrd="0" destOrd="0" presId="urn:diagrams.loki3.com/BracketList"/>
    <dgm:cxn modelId="{6674C59D-DE7C-4CF7-AD7A-5F50C9AC3B12}" type="presParOf" srcId="{D9E208E8-817C-4D22-B123-2BBE327EE5D4}" destId="{827E8866-16FE-4288-9BFC-0D8706F3C238}" srcOrd="1" destOrd="0" presId="urn:diagrams.loki3.com/BracketList"/>
    <dgm:cxn modelId="{8A50D91E-2CC0-416B-8007-C855E1296542}" type="presParOf" srcId="{D9E208E8-817C-4D22-B123-2BBE327EE5D4}" destId="{550C1EED-6B85-451E-86A2-FB7BAF3F257B}" srcOrd="2" destOrd="0" presId="urn:diagrams.loki3.com/BracketList"/>
    <dgm:cxn modelId="{C33ECE8B-D06D-4CC9-9B6C-815EE2A36EB4}" type="presParOf" srcId="{D9E208E8-817C-4D22-B123-2BBE327EE5D4}" destId="{5A2BF7BC-FF9D-4327-9EE8-7264C12D5E38}" srcOrd="3" destOrd="0" presId="urn:diagrams.loki3.com/BracketList"/>
    <dgm:cxn modelId="{E1511DCD-7020-4225-BE2E-388293660361}" type="presParOf" srcId="{500D851E-A06D-4F2B-9A39-BF396E3802B9}" destId="{13CEF426-75B4-4369-9D88-5DEED4AAE53C}" srcOrd="5" destOrd="0" presId="urn:diagrams.loki3.com/BracketList"/>
    <dgm:cxn modelId="{DAEC8FD7-ACB9-4C18-BCEB-5CFB16B1849F}" type="presParOf" srcId="{500D851E-A06D-4F2B-9A39-BF396E3802B9}" destId="{3EAFBFA3-5134-4827-8C53-29BE28990B07}" srcOrd="6" destOrd="0" presId="urn:diagrams.loki3.com/BracketList"/>
    <dgm:cxn modelId="{E1944122-E1B8-412B-AEA1-E1A8E02B8F00}" type="presParOf" srcId="{3EAFBFA3-5134-4827-8C53-29BE28990B07}" destId="{BCFDE991-CC86-41D0-B89E-CEAAD5663E19}" srcOrd="0" destOrd="0" presId="urn:diagrams.loki3.com/BracketList"/>
    <dgm:cxn modelId="{1A2F3A02-1047-4D31-B050-57A2ABF8708E}" type="presParOf" srcId="{3EAFBFA3-5134-4827-8C53-29BE28990B07}" destId="{16D4C0D3-C8AB-42D9-89D8-97EADB1AAB5F}" srcOrd="1" destOrd="0" presId="urn:diagrams.loki3.com/BracketList"/>
    <dgm:cxn modelId="{8BC20703-AD63-49CC-A6A2-7E98431B4F29}" type="presParOf" srcId="{3EAFBFA3-5134-4827-8C53-29BE28990B07}" destId="{07D788AE-4DB0-42E3-8C5E-22253F96A571}" srcOrd="2" destOrd="0" presId="urn:diagrams.loki3.com/BracketList"/>
    <dgm:cxn modelId="{4C4094C1-0589-478B-8E36-1E23C1E75F1A}" type="presParOf" srcId="{3EAFBFA3-5134-4827-8C53-29BE28990B07}" destId="{CDBB08A0-4ADE-40D3-AE0C-E9E2EEE4853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D4253A-8081-4C69-A5A2-63EB761FF47C}" type="doc">
      <dgm:prSet loTypeId="urn:microsoft.com/office/officeart/2008/layout/AlternatingPictureBlocks" loCatId="list" qsTypeId="urn:microsoft.com/office/officeart/2005/8/quickstyle/simple1" qsCatId="simple" csTypeId="urn:microsoft.com/office/officeart/2005/8/colors/colorful1" csCatId="colorful" phldr="1"/>
      <dgm:spPr/>
      <dgm:t>
        <a:bodyPr/>
        <a:lstStyle/>
        <a:p>
          <a:endParaRPr lang="en-US"/>
        </a:p>
      </dgm:t>
    </dgm:pt>
    <dgm:pt modelId="{F6BE719A-C46F-43FD-B3BA-4931708629E4}">
      <dgm:prSet phldrT="[Text]"/>
      <dgm:spPr/>
      <dgm:t>
        <a:bodyPr/>
        <a:lstStyle/>
        <a:p>
          <a:r>
            <a:rPr lang="en-US"/>
            <a:t>What is the niche our program serves?</a:t>
          </a:r>
        </a:p>
      </dgm:t>
    </dgm:pt>
    <dgm:pt modelId="{662E24A7-5263-4477-A929-1FC87DAA36A8}" type="parTrans" cxnId="{F3591141-7F98-43E5-A545-2609576F2A66}">
      <dgm:prSet/>
      <dgm:spPr/>
      <dgm:t>
        <a:bodyPr/>
        <a:lstStyle/>
        <a:p>
          <a:endParaRPr lang="en-US"/>
        </a:p>
      </dgm:t>
    </dgm:pt>
    <dgm:pt modelId="{6595A621-8E1A-4B1D-AC0A-5E67FDF83CC5}" type="sibTrans" cxnId="{F3591141-7F98-43E5-A545-2609576F2A66}">
      <dgm:prSet/>
      <dgm:spPr/>
      <dgm:t>
        <a:bodyPr/>
        <a:lstStyle/>
        <a:p>
          <a:endParaRPr lang="en-US"/>
        </a:p>
      </dgm:t>
    </dgm:pt>
    <dgm:pt modelId="{D5AB683E-F1CF-4476-8EA5-A23640BA0EA4}">
      <dgm:prSet phldrT="[Text]"/>
      <dgm:spPr/>
      <dgm:t>
        <a:bodyPr/>
        <a:lstStyle/>
        <a:p>
          <a:r>
            <a:rPr lang="en-US"/>
            <a:t>Who participates or is served by our program?</a:t>
          </a:r>
        </a:p>
      </dgm:t>
    </dgm:pt>
    <dgm:pt modelId="{9DCD3A36-87C2-4F47-A7A0-DF30314BC0CC}" type="parTrans" cxnId="{D5AA842D-777D-4114-8D15-B98D27EF066C}">
      <dgm:prSet/>
      <dgm:spPr/>
      <dgm:t>
        <a:bodyPr/>
        <a:lstStyle/>
        <a:p>
          <a:endParaRPr lang="en-US"/>
        </a:p>
      </dgm:t>
    </dgm:pt>
    <dgm:pt modelId="{2E655BA8-51AD-4D1D-8A9D-B03F28E8AE0F}" type="sibTrans" cxnId="{D5AA842D-777D-4114-8D15-B98D27EF066C}">
      <dgm:prSet/>
      <dgm:spPr/>
      <dgm:t>
        <a:bodyPr/>
        <a:lstStyle/>
        <a:p>
          <a:endParaRPr lang="en-US"/>
        </a:p>
      </dgm:t>
    </dgm:pt>
    <dgm:pt modelId="{0B317264-0F7A-40B3-9706-32EBE7F2676A}">
      <dgm:prSet phldrT="[Text]"/>
      <dgm:spPr/>
      <dgm:t>
        <a:bodyPr/>
        <a:lstStyle/>
        <a:p>
          <a:r>
            <a:rPr lang="en-US"/>
            <a:t>How are they served?</a:t>
          </a:r>
        </a:p>
      </dgm:t>
    </dgm:pt>
    <dgm:pt modelId="{646F25C7-E35A-407A-8E9A-0DEE9D546BD1}" type="parTrans" cxnId="{406E57E4-60EE-42E8-B238-2008CDB4E4B6}">
      <dgm:prSet/>
      <dgm:spPr/>
      <dgm:t>
        <a:bodyPr/>
        <a:lstStyle/>
        <a:p>
          <a:endParaRPr lang="en-US"/>
        </a:p>
      </dgm:t>
    </dgm:pt>
    <dgm:pt modelId="{70EB6C03-CFCF-4832-BEE8-0747FFF1A6AE}" type="sibTrans" cxnId="{406E57E4-60EE-42E8-B238-2008CDB4E4B6}">
      <dgm:prSet/>
      <dgm:spPr/>
      <dgm:t>
        <a:bodyPr/>
        <a:lstStyle/>
        <a:p>
          <a:endParaRPr lang="en-US"/>
        </a:p>
      </dgm:t>
    </dgm:pt>
    <dgm:pt modelId="{6CDCDF79-1B05-4275-AEDC-4146BE190B08}">
      <dgm:prSet phldrT="[Text]"/>
      <dgm:spPr/>
      <dgm:t>
        <a:bodyPr/>
        <a:lstStyle/>
        <a:p>
          <a:r>
            <a:rPr lang="en-US"/>
            <a:t>What are some key impacts of our program?</a:t>
          </a:r>
        </a:p>
      </dgm:t>
    </dgm:pt>
    <dgm:pt modelId="{A0D9CEE5-400D-471D-A5E6-55D1378168DD}" type="parTrans" cxnId="{59980967-8D60-40F1-885F-46241EA158C3}">
      <dgm:prSet/>
      <dgm:spPr/>
      <dgm:t>
        <a:bodyPr/>
        <a:lstStyle/>
        <a:p>
          <a:endParaRPr lang="en-US"/>
        </a:p>
      </dgm:t>
    </dgm:pt>
    <dgm:pt modelId="{51A74C0E-788F-4EA3-A9E0-29DE98A8B671}" type="sibTrans" cxnId="{59980967-8D60-40F1-885F-46241EA158C3}">
      <dgm:prSet/>
      <dgm:spPr/>
      <dgm:t>
        <a:bodyPr/>
        <a:lstStyle/>
        <a:p>
          <a:endParaRPr lang="en-US"/>
        </a:p>
      </dgm:t>
    </dgm:pt>
    <dgm:pt modelId="{0CAC0305-1DC6-4884-A387-8B9127619639}">
      <dgm:prSet phldrT="[Text]"/>
      <dgm:spPr/>
      <dgm:t>
        <a:bodyPr/>
        <a:lstStyle/>
        <a:p>
          <a:r>
            <a:rPr lang="en-US"/>
            <a:t>What stories of participants or clients best illustrate the impact of our program?</a:t>
          </a:r>
        </a:p>
      </dgm:t>
    </dgm:pt>
    <dgm:pt modelId="{4BB4F70B-1E55-4EDF-95A3-81E75BF568D6}" type="parTrans" cxnId="{026A0F2D-314B-48E8-AABD-57B143E91A5D}">
      <dgm:prSet/>
      <dgm:spPr/>
      <dgm:t>
        <a:bodyPr/>
        <a:lstStyle/>
        <a:p>
          <a:endParaRPr lang="en-US"/>
        </a:p>
      </dgm:t>
    </dgm:pt>
    <dgm:pt modelId="{53FFC5D3-0CBA-4C87-8345-558E42AF7607}" type="sibTrans" cxnId="{026A0F2D-314B-48E8-AABD-57B143E91A5D}">
      <dgm:prSet/>
      <dgm:spPr/>
      <dgm:t>
        <a:bodyPr/>
        <a:lstStyle/>
        <a:p>
          <a:endParaRPr lang="en-US"/>
        </a:p>
      </dgm:t>
    </dgm:pt>
    <dgm:pt modelId="{724957A6-1812-4C2F-8799-E1F45F59A342}" type="pres">
      <dgm:prSet presAssocID="{CFD4253A-8081-4C69-A5A2-63EB761FF47C}" presName="linearFlow" presStyleCnt="0">
        <dgm:presLayoutVars>
          <dgm:dir/>
          <dgm:resizeHandles val="exact"/>
        </dgm:presLayoutVars>
      </dgm:prSet>
      <dgm:spPr/>
    </dgm:pt>
    <dgm:pt modelId="{611DA37D-B806-46FD-A376-06C536F0B0F3}" type="pres">
      <dgm:prSet presAssocID="{F6BE719A-C46F-43FD-B3BA-4931708629E4}" presName="comp" presStyleCnt="0"/>
      <dgm:spPr/>
    </dgm:pt>
    <dgm:pt modelId="{31B85CF5-814A-40D5-8A0A-CB0CA03C4888}" type="pres">
      <dgm:prSet presAssocID="{F6BE719A-C46F-43FD-B3BA-4931708629E4}" presName="rect2" presStyleLbl="node1" presStyleIdx="0" presStyleCnt="5">
        <dgm:presLayoutVars>
          <dgm:bulletEnabled val="1"/>
        </dgm:presLayoutVars>
      </dgm:prSet>
      <dgm:spPr/>
    </dgm:pt>
    <dgm:pt modelId="{29085F62-5F5F-4C46-960E-7CC0B0D8A621}" type="pres">
      <dgm:prSet presAssocID="{F6BE719A-C46F-43FD-B3BA-4931708629E4}" presName="rect1" presStyleLbl="lnNod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dgm:spPr>
    </dgm:pt>
    <dgm:pt modelId="{6FCA7D0F-D55A-48C0-A78F-98A203602495}" type="pres">
      <dgm:prSet presAssocID="{6595A621-8E1A-4B1D-AC0A-5E67FDF83CC5}" presName="sibTrans" presStyleCnt="0"/>
      <dgm:spPr/>
    </dgm:pt>
    <dgm:pt modelId="{46C92290-FB86-458B-B58E-F203D27C929E}" type="pres">
      <dgm:prSet presAssocID="{D5AB683E-F1CF-4476-8EA5-A23640BA0EA4}" presName="comp" presStyleCnt="0"/>
      <dgm:spPr/>
    </dgm:pt>
    <dgm:pt modelId="{A120771B-C487-44A8-BABC-E7CD4D1B15A6}" type="pres">
      <dgm:prSet presAssocID="{D5AB683E-F1CF-4476-8EA5-A23640BA0EA4}" presName="rect2" presStyleLbl="node1" presStyleIdx="1" presStyleCnt="5">
        <dgm:presLayoutVars>
          <dgm:bulletEnabled val="1"/>
        </dgm:presLayoutVars>
      </dgm:prSet>
      <dgm:spPr/>
    </dgm:pt>
    <dgm:pt modelId="{3051417E-8A1C-466A-B622-E7B6A0AA08A5}" type="pres">
      <dgm:prSet presAssocID="{D5AB683E-F1CF-4476-8EA5-A23640BA0EA4}" presName="rect1" presStyleLbl="ln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6000" b="-16000"/>
          </a:stretch>
        </a:blipFill>
      </dgm:spPr>
    </dgm:pt>
    <dgm:pt modelId="{F3F93164-6611-4DF8-B13F-584EA854F58A}" type="pres">
      <dgm:prSet presAssocID="{2E655BA8-51AD-4D1D-8A9D-B03F28E8AE0F}" presName="sibTrans" presStyleCnt="0"/>
      <dgm:spPr/>
    </dgm:pt>
    <dgm:pt modelId="{60C38167-F546-4B8E-B9C5-F9F224B986B8}" type="pres">
      <dgm:prSet presAssocID="{0B317264-0F7A-40B3-9706-32EBE7F2676A}" presName="comp" presStyleCnt="0"/>
      <dgm:spPr/>
    </dgm:pt>
    <dgm:pt modelId="{A43B27D9-E4B1-463B-BB4C-3DE5F8AEA951}" type="pres">
      <dgm:prSet presAssocID="{0B317264-0F7A-40B3-9706-32EBE7F2676A}" presName="rect2" presStyleLbl="node1" presStyleIdx="2" presStyleCnt="5">
        <dgm:presLayoutVars>
          <dgm:bulletEnabled val="1"/>
        </dgm:presLayoutVars>
      </dgm:prSet>
      <dgm:spPr/>
    </dgm:pt>
    <dgm:pt modelId="{CCE9803F-1E9C-4A39-BB08-D54966887CE3}" type="pres">
      <dgm:prSet presAssocID="{0B317264-0F7A-40B3-9706-32EBE7F2676A}" presName="rect1" presStyleLbl="ln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6000" b="-16000"/>
          </a:stretch>
        </a:blipFill>
      </dgm:spPr>
    </dgm:pt>
    <dgm:pt modelId="{AD5FE250-042B-48FA-9D60-B298FD5C042C}" type="pres">
      <dgm:prSet presAssocID="{70EB6C03-CFCF-4832-BEE8-0747FFF1A6AE}" presName="sibTrans" presStyleCnt="0"/>
      <dgm:spPr/>
    </dgm:pt>
    <dgm:pt modelId="{E28DA63B-2108-4AC7-98CA-AB9EC28A87E5}" type="pres">
      <dgm:prSet presAssocID="{0CAC0305-1DC6-4884-A387-8B9127619639}" presName="comp" presStyleCnt="0"/>
      <dgm:spPr/>
    </dgm:pt>
    <dgm:pt modelId="{5D2B1DA8-77CB-48FD-BDF7-11A4C80B68B8}" type="pres">
      <dgm:prSet presAssocID="{0CAC0305-1DC6-4884-A387-8B9127619639}" presName="rect2" presStyleLbl="node1" presStyleIdx="3" presStyleCnt="5">
        <dgm:presLayoutVars>
          <dgm:bulletEnabled val="1"/>
        </dgm:presLayoutVars>
      </dgm:prSet>
      <dgm:spPr/>
    </dgm:pt>
    <dgm:pt modelId="{E6A0A2B7-0908-43D5-A708-BE979B802FE0}" type="pres">
      <dgm:prSet presAssocID="{0CAC0305-1DC6-4884-A387-8B9127619639}" presName="rect1" presStyleLbl="lnNod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FEA6E6EF-42C6-471A-A144-C407F644279D}" type="pres">
      <dgm:prSet presAssocID="{53FFC5D3-0CBA-4C87-8345-558E42AF7607}" presName="sibTrans" presStyleCnt="0"/>
      <dgm:spPr/>
    </dgm:pt>
    <dgm:pt modelId="{AAD86051-5D25-43CA-8780-B67697AB45C7}" type="pres">
      <dgm:prSet presAssocID="{6CDCDF79-1B05-4275-AEDC-4146BE190B08}" presName="comp" presStyleCnt="0"/>
      <dgm:spPr/>
    </dgm:pt>
    <dgm:pt modelId="{EDB81390-2CBF-4C34-833A-B27642E9C084}" type="pres">
      <dgm:prSet presAssocID="{6CDCDF79-1B05-4275-AEDC-4146BE190B08}" presName="rect2" presStyleLbl="node1" presStyleIdx="4" presStyleCnt="5">
        <dgm:presLayoutVars>
          <dgm:bulletEnabled val="1"/>
        </dgm:presLayoutVars>
      </dgm:prSet>
      <dgm:spPr/>
    </dgm:pt>
    <dgm:pt modelId="{355D5940-73F7-446A-AF0F-03318219251E}" type="pres">
      <dgm:prSet presAssocID="{6CDCDF79-1B05-4275-AEDC-4146BE190B08}" presName="rect1" presStyleLbl="ln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dgm:spPr>
    </dgm:pt>
  </dgm:ptLst>
  <dgm:cxnLst>
    <dgm:cxn modelId="{F76AFBCF-4970-4ACE-880D-308D2552CFC4}" type="presOf" srcId="{D5AB683E-F1CF-4476-8EA5-A23640BA0EA4}" destId="{A120771B-C487-44A8-BABC-E7CD4D1B15A6}" srcOrd="0" destOrd="0" presId="urn:microsoft.com/office/officeart/2008/layout/AlternatingPictureBlocks"/>
    <dgm:cxn modelId="{B265C0A0-B764-4096-9A7B-35D95124BA37}" type="presOf" srcId="{0B317264-0F7A-40B3-9706-32EBE7F2676A}" destId="{A43B27D9-E4B1-463B-BB4C-3DE5F8AEA951}" srcOrd="0" destOrd="0" presId="urn:microsoft.com/office/officeart/2008/layout/AlternatingPictureBlocks"/>
    <dgm:cxn modelId="{D5AA842D-777D-4114-8D15-B98D27EF066C}" srcId="{CFD4253A-8081-4C69-A5A2-63EB761FF47C}" destId="{D5AB683E-F1CF-4476-8EA5-A23640BA0EA4}" srcOrd="1" destOrd="0" parTransId="{9DCD3A36-87C2-4F47-A7A0-DF30314BC0CC}" sibTransId="{2E655BA8-51AD-4D1D-8A9D-B03F28E8AE0F}"/>
    <dgm:cxn modelId="{D9DA6604-68E4-459F-A85A-1E8826C1B657}" type="presOf" srcId="{0CAC0305-1DC6-4884-A387-8B9127619639}" destId="{5D2B1DA8-77CB-48FD-BDF7-11A4C80B68B8}" srcOrd="0" destOrd="0" presId="urn:microsoft.com/office/officeart/2008/layout/AlternatingPictureBlocks"/>
    <dgm:cxn modelId="{37B78AA7-62AF-4521-BE99-F292F756919A}" type="presOf" srcId="{CFD4253A-8081-4C69-A5A2-63EB761FF47C}" destId="{724957A6-1812-4C2F-8799-E1F45F59A342}" srcOrd="0" destOrd="0" presId="urn:microsoft.com/office/officeart/2008/layout/AlternatingPictureBlocks"/>
    <dgm:cxn modelId="{6DA0977A-0AE9-4E98-9AE0-5A87958A3AC4}" type="presOf" srcId="{F6BE719A-C46F-43FD-B3BA-4931708629E4}" destId="{31B85CF5-814A-40D5-8A0A-CB0CA03C4888}" srcOrd="0" destOrd="0" presId="urn:microsoft.com/office/officeart/2008/layout/AlternatingPictureBlocks"/>
    <dgm:cxn modelId="{59980967-8D60-40F1-885F-46241EA158C3}" srcId="{CFD4253A-8081-4C69-A5A2-63EB761FF47C}" destId="{6CDCDF79-1B05-4275-AEDC-4146BE190B08}" srcOrd="4" destOrd="0" parTransId="{A0D9CEE5-400D-471D-A5E6-55D1378168DD}" sibTransId="{51A74C0E-788F-4EA3-A9E0-29DE98A8B671}"/>
    <dgm:cxn modelId="{406E57E4-60EE-42E8-B238-2008CDB4E4B6}" srcId="{CFD4253A-8081-4C69-A5A2-63EB761FF47C}" destId="{0B317264-0F7A-40B3-9706-32EBE7F2676A}" srcOrd="2" destOrd="0" parTransId="{646F25C7-E35A-407A-8E9A-0DEE9D546BD1}" sibTransId="{70EB6C03-CFCF-4832-BEE8-0747FFF1A6AE}"/>
    <dgm:cxn modelId="{60FA0597-1127-48FC-ADD5-3DC61AAF82D8}" type="presOf" srcId="{6CDCDF79-1B05-4275-AEDC-4146BE190B08}" destId="{EDB81390-2CBF-4C34-833A-B27642E9C084}" srcOrd="0" destOrd="0" presId="urn:microsoft.com/office/officeart/2008/layout/AlternatingPictureBlocks"/>
    <dgm:cxn modelId="{F3591141-7F98-43E5-A545-2609576F2A66}" srcId="{CFD4253A-8081-4C69-A5A2-63EB761FF47C}" destId="{F6BE719A-C46F-43FD-B3BA-4931708629E4}" srcOrd="0" destOrd="0" parTransId="{662E24A7-5263-4477-A929-1FC87DAA36A8}" sibTransId="{6595A621-8E1A-4B1D-AC0A-5E67FDF83CC5}"/>
    <dgm:cxn modelId="{026A0F2D-314B-48E8-AABD-57B143E91A5D}" srcId="{CFD4253A-8081-4C69-A5A2-63EB761FF47C}" destId="{0CAC0305-1DC6-4884-A387-8B9127619639}" srcOrd="3" destOrd="0" parTransId="{4BB4F70B-1E55-4EDF-95A3-81E75BF568D6}" sibTransId="{53FFC5D3-0CBA-4C87-8345-558E42AF7607}"/>
    <dgm:cxn modelId="{0667264B-C745-48C3-868E-7FAC2E19FAA4}" type="presParOf" srcId="{724957A6-1812-4C2F-8799-E1F45F59A342}" destId="{611DA37D-B806-46FD-A376-06C536F0B0F3}" srcOrd="0" destOrd="0" presId="urn:microsoft.com/office/officeart/2008/layout/AlternatingPictureBlocks"/>
    <dgm:cxn modelId="{6FB1587A-9443-4737-BEA5-AAE4B1464401}" type="presParOf" srcId="{611DA37D-B806-46FD-A376-06C536F0B0F3}" destId="{31B85CF5-814A-40D5-8A0A-CB0CA03C4888}" srcOrd="0" destOrd="0" presId="urn:microsoft.com/office/officeart/2008/layout/AlternatingPictureBlocks"/>
    <dgm:cxn modelId="{040298F2-862A-46FC-B581-51383F35D67A}" type="presParOf" srcId="{611DA37D-B806-46FD-A376-06C536F0B0F3}" destId="{29085F62-5F5F-4C46-960E-7CC0B0D8A621}" srcOrd="1" destOrd="0" presId="urn:microsoft.com/office/officeart/2008/layout/AlternatingPictureBlocks"/>
    <dgm:cxn modelId="{CC799CB4-28A8-437D-973D-68438404888B}" type="presParOf" srcId="{724957A6-1812-4C2F-8799-E1F45F59A342}" destId="{6FCA7D0F-D55A-48C0-A78F-98A203602495}" srcOrd="1" destOrd="0" presId="urn:microsoft.com/office/officeart/2008/layout/AlternatingPictureBlocks"/>
    <dgm:cxn modelId="{BA080472-DAF4-4D3B-8D49-E747075EF3FB}" type="presParOf" srcId="{724957A6-1812-4C2F-8799-E1F45F59A342}" destId="{46C92290-FB86-458B-B58E-F203D27C929E}" srcOrd="2" destOrd="0" presId="urn:microsoft.com/office/officeart/2008/layout/AlternatingPictureBlocks"/>
    <dgm:cxn modelId="{3629F0D6-8E65-4E38-88C8-2940B91900AF}" type="presParOf" srcId="{46C92290-FB86-458B-B58E-F203D27C929E}" destId="{A120771B-C487-44A8-BABC-E7CD4D1B15A6}" srcOrd="0" destOrd="0" presId="urn:microsoft.com/office/officeart/2008/layout/AlternatingPictureBlocks"/>
    <dgm:cxn modelId="{6A734C20-53CD-42A8-9C1A-438AC02882F6}" type="presParOf" srcId="{46C92290-FB86-458B-B58E-F203D27C929E}" destId="{3051417E-8A1C-466A-B622-E7B6A0AA08A5}" srcOrd="1" destOrd="0" presId="urn:microsoft.com/office/officeart/2008/layout/AlternatingPictureBlocks"/>
    <dgm:cxn modelId="{85418E8D-6517-417E-9CAE-48E160BCA9C4}" type="presParOf" srcId="{724957A6-1812-4C2F-8799-E1F45F59A342}" destId="{F3F93164-6611-4DF8-B13F-584EA854F58A}" srcOrd="3" destOrd="0" presId="urn:microsoft.com/office/officeart/2008/layout/AlternatingPictureBlocks"/>
    <dgm:cxn modelId="{7FC63ED4-F192-480D-B849-505EF8C34831}" type="presParOf" srcId="{724957A6-1812-4C2F-8799-E1F45F59A342}" destId="{60C38167-F546-4B8E-B9C5-F9F224B986B8}" srcOrd="4" destOrd="0" presId="urn:microsoft.com/office/officeart/2008/layout/AlternatingPictureBlocks"/>
    <dgm:cxn modelId="{3B0C3497-9B0F-4B4B-BAD4-E03F9D6F260F}" type="presParOf" srcId="{60C38167-F546-4B8E-B9C5-F9F224B986B8}" destId="{A43B27D9-E4B1-463B-BB4C-3DE5F8AEA951}" srcOrd="0" destOrd="0" presId="urn:microsoft.com/office/officeart/2008/layout/AlternatingPictureBlocks"/>
    <dgm:cxn modelId="{036A75BA-3473-462C-84AF-3C086C87205A}" type="presParOf" srcId="{60C38167-F546-4B8E-B9C5-F9F224B986B8}" destId="{CCE9803F-1E9C-4A39-BB08-D54966887CE3}" srcOrd="1" destOrd="0" presId="urn:microsoft.com/office/officeart/2008/layout/AlternatingPictureBlocks"/>
    <dgm:cxn modelId="{B63257CB-E424-4F5E-B73F-798F94825DB1}" type="presParOf" srcId="{724957A6-1812-4C2F-8799-E1F45F59A342}" destId="{AD5FE250-042B-48FA-9D60-B298FD5C042C}" srcOrd="5" destOrd="0" presId="urn:microsoft.com/office/officeart/2008/layout/AlternatingPictureBlocks"/>
    <dgm:cxn modelId="{180CA20A-387B-4D3E-AF1B-A940B3B6BC84}" type="presParOf" srcId="{724957A6-1812-4C2F-8799-E1F45F59A342}" destId="{E28DA63B-2108-4AC7-98CA-AB9EC28A87E5}" srcOrd="6" destOrd="0" presId="urn:microsoft.com/office/officeart/2008/layout/AlternatingPictureBlocks"/>
    <dgm:cxn modelId="{7F63BD59-EDAD-46D0-BFB4-B7F39C9C9F69}" type="presParOf" srcId="{E28DA63B-2108-4AC7-98CA-AB9EC28A87E5}" destId="{5D2B1DA8-77CB-48FD-BDF7-11A4C80B68B8}" srcOrd="0" destOrd="0" presId="urn:microsoft.com/office/officeart/2008/layout/AlternatingPictureBlocks"/>
    <dgm:cxn modelId="{C722132F-4549-4AEA-BAE4-1125051E34DC}" type="presParOf" srcId="{E28DA63B-2108-4AC7-98CA-AB9EC28A87E5}" destId="{E6A0A2B7-0908-43D5-A708-BE979B802FE0}" srcOrd="1" destOrd="0" presId="urn:microsoft.com/office/officeart/2008/layout/AlternatingPictureBlocks"/>
    <dgm:cxn modelId="{88B9F0D0-B57A-49DD-A407-4182BD5C444E}" type="presParOf" srcId="{724957A6-1812-4C2F-8799-E1F45F59A342}" destId="{FEA6E6EF-42C6-471A-A144-C407F644279D}" srcOrd="7" destOrd="0" presId="urn:microsoft.com/office/officeart/2008/layout/AlternatingPictureBlocks"/>
    <dgm:cxn modelId="{EF5244A7-02F4-4ED7-853E-DE2E9974BDCD}" type="presParOf" srcId="{724957A6-1812-4C2F-8799-E1F45F59A342}" destId="{AAD86051-5D25-43CA-8780-B67697AB45C7}" srcOrd="8" destOrd="0" presId="urn:microsoft.com/office/officeart/2008/layout/AlternatingPictureBlocks"/>
    <dgm:cxn modelId="{4039730F-44C9-4B21-8263-0BC141E612BA}" type="presParOf" srcId="{AAD86051-5D25-43CA-8780-B67697AB45C7}" destId="{EDB81390-2CBF-4C34-833A-B27642E9C084}" srcOrd="0" destOrd="0" presId="urn:microsoft.com/office/officeart/2008/layout/AlternatingPictureBlocks"/>
    <dgm:cxn modelId="{EFE2AD4B-D169-4802-87C4-E5636E181AE2}" type="presParOf" srcId="{AAD86051-5D25-43CA-8780-B67697AB45C7}" destId="{355D5940-73F7-446A-AF0F-03318219251E}"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5A9E42-7BB3-442E-A783-36ACCB4E8537}"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US"/>
        </a:p>
      </dgm:t>
    </dgm:pt>
    <dgm:pt modelId="{337BA604-922A-4DB6-9C47-DC2D6CD8FBDF}">
      <dgm:prSet phldrT="[Text]"/>
      <dgm:spPr/>
      <dgm:t>
        <a:bodyPr/>
        <a:lstStyle/>
        <a:p>
          <a:r>
            <a:rPr lang="en-US" b="1"/>
            <a:t>Evaluation Goals</a:t>
          </a:r>
          <a:endParaRPr lang="en-US"/>
        </a:p>
      </dgm:t>
    </dgm:pt>
    <dgm:pt modelId="{EBE0A774-1F6E-4614-9B7A-BA1E24E82CBF}" type="parTrans" cxnId="{0E9D380D-A87A-4FB8-97E5-A0EE0A908833}">
      <dgm:prSet/>
      <dgm:spPr/>
      <dgm:t>
        <a:bodyPr/>
        <a:lstStyle/>
        <a:p>
          <a:endParaRPr lang="en-US"/>
        </a:p>
      </dgm:t>
    </dgm:pt>
    <dgm:pt modelId="{A40051CD-A966-4EB6-8408-162339EA90EF}" type="sibTrans" cxnId="{0E9D380D-A87A-4FB8-97E5-A0EE0A908833}">
      <dgm:prSet/>
      <dgm:spPr/>
      <dgm:t>
        <a:bodyPr/>
        <a:lstStyle/>
        <a:p>
          <a:endParaRPr lang="en-US"/>
        </a:p>
      </dgm:t>
    </dgm:pt>
    <dgm:pt modelId="{432F9680-16F9-4097-82CC-086CCD98D687}">
      <dgm:prSet phldrT="[Text]"/>
      <dgm:spPr/>
      <dgm:t>
        <a:bodyPr/>
        <a:lstStyle/>
        <a:p>
          <a:r>
            <a:rPr lang="en-US"/>
            <a:t>Data Identification</a:t>
          </a:r>
        </a:p>
      </dgm:t>
    </dgm:pt>
    <dgm:pt modelId="{0E85EBBA-824E-4532-ADFA-72E885B0DE06}" type="parTrans" cxnId="{65415F00-0950-4FB6-8F0B-BD7B9A1F7D2D}">
      <dgm:prSet/>
      <dgm:spPr/>
      <dgm:t>
        <a:bodyPr/>
        <a:lstStyle/>
        <a:p>
          <a:endParaRPr lang="en-US"/>
        </a:p>
      </dgm:t>
    </dgm:pt>
    <dgm:pt modelId="{0A8FDF36-6D54-45F6-A900-1A055F8A98C5}" type="sibTrans" cxnId="{65415F00-0950-4FB6-8F0B-BD7B9A1F7D2D}">
      <dgm:prSet/>
      <dgm:spPr/>
      <dgm:t>
        <a:bodyPr/>
        <a:lstStyle/>
        <a:p>
          <a:endParaRPr lang="en-US"/>
        </a:p>
      </dgm:t>
    </dgm:pt>
    <dgm:pt modelId="{26358CAE-24E5-4142-8D43-75E4CCAD2E60}">
      <dgm:prSet phldrT="[Text]"/>
      <dgm:spPr/>
      <dgm:t>
        <a:bodyPr/>
        <a:lstStyle/>
        <a:p>
          <a:r>
            <a:rPr lang="en-US"/>
            <a:t>Data Collection </a:t>
          </a:r>
        </a:p>
      </dgm:t>
    </dgm:pt>
    <dgm:pt modelId="{F066CEAB-190E-42AD-8B96-DF8331B1EAA6}" type="parTrans" cxnId="{68BBF3C1-F5F2-4DCD-82C0-775D583C315E}">
      <dgm:prSet/>
      <dgm:spPr/>
      <dgm:t>
        <a:bodyPr/>
        <a:lstStyle/>
        <a:p>
          <a:endParaRPr lang="en-US"/>
        </a:p>
      </dgm:t>
    </dgm:pt>
    <dgm:pt modelId="{A5EA41BC-79C9-4D48-9553-40FD990CCC4D}" type="sibTrans" cxnId="{68BBF3C1-F5F2-4DCD-82C0-775D583C315E}">
      <dgm:prSet/>
      <dgm:spPr/>
      <dgm:t>
        <a:bodyPr/>
        <a:lstStyle/>
        <a:p>
          <a:endParaRPr lang="en-US"/>
        </a:p>
      </dgm:t>
    </dgm:pt>
    <dgm:pt modelId="{77F603BD-D1EA-4031-81D2-45BBF1C0F3A9}">
      <dgm:prSet phldrT="[Text]"/>
      <dgm:spPr/>
      <dgm:t>
        <a:bodyPr/>
        <a:lstStyle/>
        <a:p>
          <a:r>
            <a:rPr lang="en-US" b="1"/>
            <a:t>Data Management</a:t>
          </a:r>
          <a:endParaRPr lang="en-US"/>
        </a:p>
      </dgm:t>
    </dgm:pt>
    <dgm:pt modelId="{F70AB3B9-4635-403E-ADB3-8A9C6BAC8DC6}" type="parTrans" cxnId="{FA7D323E-CCFF-4241-B0E6-FBA1150CEEA1}">
      <dgm:prSet/>
      <dgm:spPr/>
      <dgm:t>
        <a:bodyPr/>
        <a:lstStyle/>
        <a:p>
          <a:endParaRPr lang="en-US"/>
        </a:p>
      </dgm:t>
    </dgm:pt>
    <dgm:pt modelId="{3A12A74B-06B0-4C21-A7F5-BADFC01C5504}" type="sibTrans" cxnId="{FA7D323E-CCFF-4241-B0E6-FBA1150CEEA1}">
      <dgm:prSet/>
      <dgm:spPr/>
      <dgm:t>
        <a:bodyPr/>
        <a:lstStyle/>
        <a:p>
          <a:endParaRPr lang="en-US"/>
        </a:p>
      </dgm:t>
    </dgm:pt>
    <dgm:pt modelId="{491E40D8-F49D-45EA-82AB-EA2757020658}">
      <dgm:prSet phldrT="[Text]"/>
      <dgm:spPr/>
      <dgm:t>
        <a:bodyPr/>
        <a:lstStyle/>
        <a:p>
          <a:r>
            <a:rPr lang="en-US"/>
            <a:t>Data Analysis</a:t>
          </a:r>
        </a:p>
      </dgm:t>
    </dgm:pt>
    <dgm:pt modelId="{2F4C04D2-B8D7-48FF-BE35-BD5877CD53CC}" type="parTrans" cxnId="{DD6450D7-5AB4-46C4-A8CC-6158C3230B08}">
      <dgm:prSet/>
      <dgm:spPr/>
      <dgm:t>
        <a:bodyPr/>
        <a:lstStyle/>
        <a:p>
          <a:endParaRPr lang="en-US"/>
        </a:p>
      </dgm:t>
    </dgm:pt>
    <dgm:pt modelId="{A6E4A21A-4178-427D-878D-C3BB2F3A103D}" type="sibTrans" cxnId="{DD6450D7-5AB4-46C4-A8CC-6158C3230B08}">
      <dgm:prSet/>
      <dgm:spPr/>
      <dgm:t>
        <a:bodyPr/>
        <a:lstStyle/>
        <a:p>
          <a:endParaRPr lang="en-US"/>
        </a:p>
      </dgm:t>
    </dgm:pt>
    <dgm:pt modelId="{80EF401F-A318-42C8-B875-CC30CD481E97}">
      <dgm:prSet phldrT="[Text]"/>
      <dgm:spPr/>
      <dgm:t>
        <a:bodyPr/>
        <a:lstStyle/>
        <a:p>
          <a:r>
            <a:rPr lang="en-US"/>
            <a:t>Reporting</a:t>
          </a:r>
        </a:p>
      </dgm:t>
    </dgm:pt>
    <dgm:pt modelId="{6AD6AB2D-B85D-4169-9590-6D24F3B87D4D}" type="parTrans" cxnId="{2A6342DD-7510-40C1-8DD7-102443561C04}">
      <dgm:prSet/>
      <dgm:spPr/>
      <dgm:t>
        <a:bodyPr/>
        <a:lstStyle/>
        <a:p>
          <a:endParaRPr lang="en-US"/>
        </a:p>
      </dgm:t>
    </dgm:pt>
    <dgm:pt modelId="{B7BF53AA-C48D-4C72-A0A6-98E3148634D7}" type="sibTrans" cxnId="{2A6342DD-7510-40C1-8DD7-102443561C04}">
      <dgm:prSet/>
      <dgm:spPr/>
      <dgm:t>
        <a:bodyPr/>
        <a:lstStyle/>
        <a:p>
          <a:endParaRPr lang="en-US"/>
        </a:p>
      </dgm:t>
    </dgm:pt>
    <dgm:pt modelId="{268B4FA5-4D1D-4615-80B4-A80D7A01CD5F}" type="pres">
      <dgm:prSet presAssocID="{705A9E42-7BB3-442E-A783-36ACCB4E8537}" presName="Name0" presStyleCnt="0">
        <dgm:presLayoutVars>
          <dgm:chMax val="7"/>
          <dgm:chPref val="7"/>
          <dgm:dir/>
          <dgm:animLvl val="lvl"/>
        </dgm:presLayoutVars>
      </dgm:prSet>
      <dgm:spPr/>
    </dgm:pt>
    <dgm:pt modelId="{887DED4C-C653-43CD-9962-142BDC232486}" type="pres">
      <dgm:prSet presAssocID="{337BA604-922A-4DB6-9C47-DC2D6CD8FBDF}" presName="Accent1" presStyleCnt="0"/>
      <dgm:spPr/>
    </dgm:pt>
    <dgm:pt modelId="{BFC4F988-C9E2-44D4-9242-510969433920}" type="pres">
      <dgm:prSet presAssocID="{337BA604-922A-4DB6-9C47-DC2D6CD8FBDF}" presName="Accent" presStyleLbl="node1" presStyleIdx="0" presStyleCnt="6"/>
      <dgm:spPr/>
    </dgm:pt>
    <dgm:pt modelId="{A0C2EE60-DACD-49D9-A660-DAE44AC9D94D}" type="pres">
      <dgm:prSet presAssocID="{337BA604-922A-4DB6-9C47-DC2D6CD8FBDF}" presName="Parent1" presStyleLbl="revTx" presStyleIdx="0" presStyleCnt="6">
        <dgm:presLayoutVars>
          <dgm:chMax val="1"/>
          <dgm:chPref val="1"/>
          <dgm:bulletEnabled val="1"/>
        </dgm:presLayoutVars>
      </dgm:prSet>
      <dgm:spPr/>
    </dgm:pt>
    <dgm:pt modelId="{FE260F14-3DAE-4CCE-9FA4-52C8262DFBD1}" type="pres">
      <dgm:prSet presAssocID="{432F9680-16F9-4097-82CC-086CCD98D687}" presName="Accent2" presStyleCnt="0"/>
      <dgm:spPr/>
    </dgm:pt>
    <dgm:pt modelId="{B07A91B6-03B9-4DD4-8584-6A0E1DC7C268}" type="pres">
      <dgm:prSet presAssocID="{432F9680-16F9-4097-82CC-086CCD98D687}" presName="Accent" presStyleLbl="node1" presStyleIdx="1" presStyleCnt="6"/>
      <dgm:spPr/>
    </dgm:pt>
    <dgm:pt modelId="{475B0200-A8F3-4E03-AC23-CE16931C5653}" type="pres">
      <dgm:prSet presAssocID="{432F9680-16F9-4097-82CC-086CCD98D687}" presName="Parent2" presStyleLbl="revTx" presStyleIdx="1" presStyleCnt="6">
        <dgm:presLayoutVars>
          <dgm:chMax val="1"/>
          <dgm:chPref val="1"/>
          <dgm:bulletEnabled val="1"/>
        </dgm:presLayoutVars>
      </dgm:prSet>
      <dgm:spPr/>
    </dgm:pt>
    <dgm:pt modelId="{4C3DF175-69C1-4C8C-8495-88F42A2FC0C1}" type="pres">
      <dgm:prSet presAssocID="{26358CAE-24E5-4142-8D43-75E4CCAD2E60}" presName="Accent3" presStyleCnt="0"/>
      <dgm:spPr/>
    </dgm:pt>
    <dgm:pt modelId="{AE086453-03B8-488E-B8D4-797F2E3C8D62}" type="pres">
      <dgm:prSet presAssocID="{26358CAE-24E5-4142-8D43-75E4CCAD2E60}" presName="Accent" presStyleLbl="node1" presStyleIdx="2" presStyleCnt="6"/>
      <dgm:spPr/>
    </dgm:pt>
    <dgm:pt modelId="{2B24EC31-8332-4E14-9804-C18938A368E1}" type="pres">
      <dgm:prSet presAssocID="{26358CAE-24E5-4142-8D43-75E4CCAD2E60}" presName="Parent3" presStyleLbl="revTx" presStyleIdx="2" presStyleCnt="6">
        <dgm:presLayoutVars>
          <dgm:chMax val="1"/>
          <dgm:chPref val="1"/>
          <dgm:bulletEnabled val="1"/>
        </dgm:presLayoutVars>
      </dgm:prSet>
      <dgm:spPr/>
    </dgm:pt>
    <dgm:pt modelId="{CACDC81C-6EA3-461A-845E-A684BB3A7EF6}" type="pres">
      <dgm:prSet presAssocID="{77F603BD-D1EA-4031-81D2-45BBF1C0F3A9}" presName="Accent4" presStyleCnt="0"/>
      <dgm:spPr/>
    </dgm:pt>
    <dgm:pt modelId="{46C20552-1CDC-4863-8599-AF7CFC98BBC5}" type="pres">
      <dgm:prSet presAssocID="{77F603BD-D1EA-4031-81D2-45BBF1C0F3A9}" presName="Accent" presStyleLbl="node1" presStyleIdx="3" presStyleCnt="6"/>
      <dgm:spPr/>
    </dgm:pt>
    <dgm:pt modelId="{B6C0832F-C24B-461D-8010-376F7359A1AC}" type="pres">
      <dgm:prSet presAssocID="{77F603BD-D1EA-4031-81D2-45BBF1C0F3A9}" presName="Parent4" presStyleLbl="revTx" presStyleIdx="3" presStyleCnt="6">
        <dgm:presLayoutVars>
          <dgm:chMax val="1"/>
          <dgm:chPref val="1"/>
          <dgm:bulletEnabled val="1"/>
        </dgm:presLayoutVars>
      </dgm:prSet>
      <dgm:spPr/>
    </dgm:pt>
    <dgm:pt modelId="{3F2E26DD-281D-4609-9ED2-EC3ECC7C4497}" type="pres">
      <dgm:prSet presAssocID="{491E40D8-F49D-45EA-82AB-EA2757020658}" presName="Accent5" presStyleCnt="0"/>
      <dgm:spPr/>
    </dgm:pt>
    <dgm:pt modelId="{99B80A52-2823-4930-87A0-B2A164F10472}" type="pres">
      <dgm:prSet presAssocID="{491E40D8-F49D-45EA-82AB-EA2757020658}" presName="Accent" presStyleLbl="node1" presStyleIdx="4" presStyleCnt="6"/>
      <dgm:spPr/>
    </dgm:pt>
    <dgm:pt modelId="{530425DD-7F4C-4A9F-BA00-B78C7A3D3248}" type="pres">
      <dgm:prSet presAssocID="{491E40D8-F49D-45EA-82AB-EA2757020658}" presName="Parent5" presStyleLbl="revTx" presStyleIdx="4" presStyleCnt="6">
        <dgm:presLayoutVars>
          <dgm:chMax val="1"/>
          <dgm:chPref val="1"/>
          <dgm:bulletEnabled val="1"/>
        </dgm:presLayoutVars>
      </dgm:prSet>
      <dgm:spPr/>
    </dgm:pt>
    <dgm:pt modelId="{7870FD2F-C2FA-4401-8F13-33F32B68F1D6}" type="pres">
      <dgm:prSet presAssocID="{80EF401F-A318-42C8-B875-CC30CD481E97}" presName="Accent6" presStyleCnt="0"/>
      <dgm:spPr/>
    </dgm:pt>
    <dgm:pt modelId="{F11B2B51-8BDC-46A6-9122-21E80EDADEB4}" type="pres">
      <dgm:prSet presAssocID="{80EF401F-A318-42C8-B875-CC30CD481E97}" presName="Accent" presStyleLbl="node1" presStyleIdx="5" presStyleCnt="6"/>
      <dgm:spPr/>
    </dgm:pt>
    <dgm:pt modelId="{A296990B-D166-4D36-9566-1452E6565C80}" type="pres">
      <dgm:prSet presAssocID="{80EF401F-A318-42C8-B875-CC30CD481E97}" presName="Parent6" presStyleLbl="revTx" presStyleIdx="5" presStyleCnt="6">
        <dgm:presLayoutVars>
          <dgm:chMax val="1"/>
          <dgm:chPref val="1"/>
          <dgm:bulletEnabled val="1"/>
        </dgm:presLayoutVars>
      </dgm:prSet>
      <dgm:spPr/>
    </dgm:pt>
  </dgm:ptLst>
  <dgm:cxnLst>
    <dgm:cxn modelId="{31E07578-0E80-4A1B-B55A-E2DD56B9317E}" type="presOf" srcId="{432F9680-16F9-4097-82CC-086CCD98D687}" destId="{475B0200-A8F3-4E03-AC23-CE16931C5653}" srcOrd="0" destOrd="0" presId="urn:microsoft.com/office/officeart/2009/layout/CircleArrowProcess"/>
    <dgm:cxn modelId="{E42FF671-5D3A-4EA7-9C0A-858B2EC80A1C}" type="presOf" srcId="{337BA604-922A-4DB6-9C47-DC2D6CD8FBDF}" destId="{A0C2EE60-DACD-49D9-A660-DAE44AC9D94D}" srcOrd="0" destOrd="0" presId="urn:microsoft.com/office/officeart/2009/layout/CircleArrowProcess"/>
    <dgm:cxn modelId="{68BBF3C1-F5F2-4DCD-82C0-775D583C315E}" srcId="{705A9E42-7BB3-442E-A783-36ACCB4E8537}" destId="{26358CAE-24E5-4142-8D43-75E4CCAD2E60}" srcOrd="2" destOrd="0" parTransId="{F066CEAB-190E-42AD-8B96-DF8331B1EAA6}" sibTransId="{A5EA41BC-79C9-4D48-9553-40FD990CCC4D}"/>
    <dgm:cxn modelId="{FA7D323E-CCFF-4241-B0E6-FBA1150CEEA1}" srcId="{705A9E42-7BB3-442E-A783-36ACCB4E8537}" destId="{77F603BD-D1EA-4031-81D2-45BBF1C0F3A9}" srcOrd="3" destOrd="0" parTransId="{F70AB3B9-4635-403E-ADB3-8A9C6BAC8DC6}" sibTransId="{3A12A74B-06B0-4C21-A7F5-BADFC01C5504}"/>
    <dgm:cxn modelId="{41AA45A1-A6ED-4B7D-9C0A-092977901429}" type="presOf" srcId="{80EF401F-A318-42C8-B875-CC30CD481E97}" destId="{A296990B-D166-4D36-9566-1452E6565C80}" srcOrd="0" destOrd="0" presId="urn:microsoft.com/office/officeart/2009/layout/CircleArrowProcess"/>
    <dgm:cxn modelId="{196F0B2F-CF8A-4189-90AB-EA024948D7B1}" type="presOf" srcId="{705A9E42-7BB3-442E-A783-36ACCB4E8537}" destId="{268B4FA5-4D1D-4615-80B4-A80D7A01CD5F}" srcOrd="0" destOrd="0" presId="urn:microsoft.com/office/officeart/2009/layout/CircleArrowProcess"/>
    <dgm:cxn modelId="{DD6450D7-5AB4-46C4-A8CC-6158C3230B08}" srcId="{705A9E42-7BB3-442E-A783-36ACCB4E8537}" destId="{491E40D8-F49D-45EA-82AB-EA2757020658}" srcOrd="4" destOrd="0" parTransId="{2F4C04D2-B8D7-48FF-BE35-BD5877CD53CC}" sibTransId="{A6E4A21A-4178-427D-878D-C3BB2F3A103D}"/>
    <dgm:cxn modelId="{2A6342DD-7510-40C1-8DD7-102443561C04}" srcId="{705A9E42-7BB3-442E-A783-36ACCB4E8537}" destId="{80EF401F-A318-42C8-B875-CC30CD481E97}" srcOrd="5" destOrd="0" parTransId="{6AD6AB2D-B85D-4169-9590-6D24F3B87D4D}" sibTransId="{B7BF53AA-C48D-4C72-A0A6-98E3148634D7}"/>
    <dgm:cxn modelId="{93A55443-4F97-4259-B332-29D87720AD74}" type="presOf" srcId="{26358CAE-24E5-4142-8D43-75E4CCAD2E60}" destId="{2B24EC31-8332-4E14-9804-C18938A368E1}" srcOrd="0" destOrd="0" presId="urn:microsoft.com/office/officeart/2009/layout/CircleArrowProcess"/>
    <dgm:cxn modelId="{0E9D380D-A87A-4FB8-97E5-A0EE0A908833}" srcId="{705A9E42-7BB3-442E-A783-36ACCB4E8537}" destId="{337BA604-922A-4DB6-9C47-DC2D6CD8FBDF}" srcOrd="0" destOrd="0" parTransId="{EBE0A774-1F6E-4614-9B7A-BA1E24E82CBF}" sibTransId="{A40051CD-A966-4EB6-8408-162339EA90EF}"/>
    <dgm:cxn modelId="{592FF2B3-7691-4374-AB99-C48FD640EF8C}" type="presOf" srcId="{491E40D8-F49D-45EA-82AB-EA2757020658}" destId="{530425DD-7F4C-4A9F-BA00-B78C7A3D3248}" srcOrd="0" destOrd="0" presId="urn:microsoft.com/office/officeart/2009/layout/CircleArrowProcess"/>
    <dgm:cxn modelId="{9A256C2E-963E-4AA8-A5D3-2D4473EF32F8}" type="presOf" srcId="{77F603BD-D1EA-4031-81D2-45BBF1C0F3A9}" destId="{B6C0832F-C24B-461D-8010-376F7359A1AC}" srcOrd="0" destOrd="0" presId="urn:microsoft.com/office/officeart/2009/layout/CircleArrowProcess"/>
    <dgm:cxn modelId="{65415F00-0950-4FB6-8F0B-BD7B9A1F7D2D}" srcId="{705A9E42-7BB3-442E-A783-36ACCB4E8537}" destId="{432F9680-16F9-4097-82CC-086CCD98D687}" srcOrd="1" destOrd="0" parTransId="{0E85EBBA-824E-4532-ADFA-72E885B0DE06}" sibTransId="{0A8FDF36-6D54-45F6-A900-1A055F8A98C5}"/>
    <dgm:cxn modelId="{94E7F040-4D61-460A-9D12-D61FDEB2E0FB}" type="presParOf" srcId="{268B4FA5-4D1D-4615-80B4-A80D7A01CD5F}" destId="{887DED4C-C653-43CD-9962-142BDC232486}" srcOrd="0" destOrd="0" presId="urn:microsoft.com/office/officeart/2009/layout/CircleArrowProcess"/>
    <dgm:cxn modelId="{9E945DBD-FC90-4822-8F31-192A6A4640CA}" type="presParOf" srcId="{887DED4C-C653-43CD-9962-142BDC232486}" destId="{BFC4F988-C9E2-44D4-9242-510969433920}" srcOrd="0" destOrd="0" presId="urn:microsoft.com/office/officeart/2009/layout/CircleArrowProcess"/>
    <dgm:cxn modelId="{D382D7FE-EB1E-4DA4-B131-E2AD0D832D93}" type="presParOf" srcId="{268B4FA5-4D1D-4615-80B4-A80D7A01CD5F}" destId="{A0C2EE60-DACD-49D9-A660-DAE44AC9D94D}" srcOrd="1" destOrd="0" presId="urn:microsoft.com/office/officeart/2009/layout/CircleArrowProcess"/>
    <dgm:cxn modelId="{574E686A-EE39-4455-B1D6-E9937A4AE550}" type="presParOf" srcId="{268B4FA5-4D1D-4615-80B4-A80D7A01CD5F}" destId="{FE260F14-3DAE-4CCE-9FA4-52C8262DFBD1}" srcOrd="2" destOrd="0" presId="urn:microsoft.com/office/officeart/2009/layout/CircleArrowProcess"/>
    <dgm:cxn modelId="{985F14CD-BBFA-4A9E-A80F-757B4D3BDC2C}" type="presParOf" srcId="{FE260F14-3DAE-4CCE-9FA4-52C8262DFBD1}" destId="{B07A91B6-03B9-4DD4-8584-6A0E1DC7C268}" srcOrd="0" destOrd="0" presId="urn:microsoft.com/office/officeart/2009/layout/CircleArrowProcess"/>
    <dgm:cxn modelId="{19A059CF-9839-4C31-AA24-9A008F155D4E}" type="presParOf" srcId="{268B4FA5-4D1D-4615-80B4-A80D7A01CD5F}" destId="{475B0200-A8F3-4E03-AC23-CE16931C5653}" srcOrd="3" destOrd="0" presId="urn:microsoft.com/office/officeart/2009/layout/CircleArrowProcess"/>
    <dgm:cxn modelId="{FB695C30-73D9-4071-ACE4-2E672E311511}" type="presParOf" srcId="{268B4FA5-4D1D-4615-80B4-A80D7A01CD5F}" destId="{4C3DF175-69C1-4C8C-8495-88F42A2FC0C1}" srcOrd="4" destOrd="0" presId="urn:microsoft.com/office/officeart/2009/layout/CircleArrowProcess"/>
    <dgm:cxn modelId="{E07EE7A9-F64F-49BF-A914-FDD954A6CA2D}" type="presParOf" srcId="{4C3DF175-69C1-4C8C-8495-88F42A2FC0C1}" destId="{AE086453-03B8-488E-B8D4-797F2E3C8D62}" srcOrd="0" destOrd="0" presId="urn:microsoft.com/office/officeart/2009/layout/CircleArrowProcess"/>
    <dgm:cxn modelId="{C39C14DD-749F-42FD-9108-C72552E3A022}" type="presParOf" srcId="{268B4FA5-4D1D-4615-80B4-A80D7A01CD5F}" destId="{2B24EC31-8332-4E14-9804-C18938A368E1}" srcOrd="5" destOrd="0" presId="urn:microsoft.com/office/officeart/2009/layout/CircleArrowProcess"/>
    <dgm:cxn modelId="{9A4AD259-5B9F-4391-8319-524AD13560A8}" type="presParOf" srcId="{268B4FA5-4D1D-4615-80B4-A80D7A01CD5F}" destId="{CACDC81C-6EA3-461A-845E-A684BB3A7EF6}" srcOrd="6" destOrd="0" presId="urn:microsoft.com/office/officeart/2009/layout/CircleArrowProcess"/>
    <dgm:cxn modelId="{6369B76D-229E-4E49-8DDF-BC4D0A4491BD}" type="presParOf" srcId="{CACDC81C-6EA3-461A-845E-A684BB3A7EF6}" destId="{46C20552-1CDC-4863-8599-AF7CFC98BBC5}" srcOrd="0" destOrd="0" presId="urn:microsoft.com/office/officeart/2009/layout/CircleArrowProcess"/>
    <dgm:cxn modelId="{AF94880F-370A-484B-B429-E09CCDF09D47}" type="presParOf" srcId="{268B4FA5-4D1D-4615-80B4-A80D7A01CD5F}" destId="{B6C0832F-C24B-461D-8010-376F7359A1AC}" srcOrd="7" destOrd="0" presId="urn:microsoft.com/office/officeart/2009/layout/CircleArrowProcess"/>
    <dgm:cxn modelId="{EAC62907-B6AC-4B92-BA5D-DB35E82D2CE9}" type="presParOf" srcId="{268B4FA5-4D1D-4615-80B4-A80D7A01CD5F}" destId="{3F2E26DD-281D-4609-9ED2-EC3ECC7C4497}" srcOrd="8" destOrd="0" presId="urn:microsoft.com/office/officeart/2009/layout/CircleArrowProcess"/>
    <dgm:cxn modelId="{3BAF20F4-6D1A-4B3C-8617-683C63DAF9E0}" type="presParOf" srcId="{3F2E26DD-281D-4609-9ED2-EC3ECC7C4497}" destId="{99B80A52-2823-4930-87A0-B2A164F10472}" srcOrd="0" destOrd="0" presId="urn:microsoft.com/office/officeart/2009/layout/CircleArrowProcess"/>
    <dgm:cxn modelId="{F271E6DE-0AD3-4BBA-96CA-189997701A8B}" type="presParOf" srcId="{268B4FA5-4D1D-4615-80B4-A80D7A01CD5F}" destId="{530425DD-7F4C-4A9F-BA00-B78C7A3D3248}" srcOrd="9" destOrd="0" presId="urn:microsoft.com/office/officeart/2009/layout/CircleArrowProcess"/>
    <dgm:cxn modelId="{2B36E9DB-3226-462F-A7A5-300D86D03D93}" type="presParOf" srcId="{268B4FA5-4D1D-4615-80B4-A80D7A01CD5F}" destId="{7870FD2F-C2FA-4401-8F13-33F32B68F1D6}" srcOrd="10" destOrd="0" presId="urn:microsoft.com/office/officeart/2009/layout/CircleArrowProcess"/>
    <dgm:cxn modelId="{3D393CF3-AD92-441E-95C2-948D1ED806E2}" type="presParOf" srcId="{7870FD2F-C2FA-4401-8F13-33F32B68F1D6}" destId="{F11B2B51-8BDC-46A6-9122-21E80EDADEB4}" srcOrd="0" destOrd="0" presId="urn:microsoft.com/office/officeart/2009/layout/CircleArrowProcess"/>
    <dgm:cxn modelId="{776BF5C7-4FF9-4A41-B001-1BF7D14B4480}" type="presParOf" srcId="{268B4FA5-4D1D-4615-80B4-A80D7A01CD5F}" destId="{A296990B-D166-4D36-9566-1452E6565C80}"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4F988-C9E2-44D4-9242-510969433920}">
      <dsp:nvSpPr>
        <dsp:cNvPr id="0" name=""/>
        <dsp:cNvSpPr/>
      </dsp:nvSpPr>
      <dsp:spPr>
        <a:xfrm>
          <a:off x="2953676" y="0"/>
          <a:ext cx="1635391" cy="1635568"/>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2EE60-DACD-49D9-A660-DAE44AC9D94D}">
      <dsp:nvSpPr>
        <dsp:cNvPr id="0" name=""/>
        <dsp:cNvSpPr/>
      </dsp:nvSpPr>
      <dsp:spPr>
        <a:xfrm>
          <a:off x="3314745" y="592263"/>
          <a:ext cx="912641" cy="45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t>Evaluation Goals</a:t>
          </a:r>
          <a:endParaRPr lang="en-US" sz="1200" kern="1200"/>
        </a:p>
      </dsp:txBody>
      <dsp:txXfrm>
        <a:off x="3314745" y="592263"/>
        <a:ext cx="912641" cy="456018"/>
      </dsp:txXfrm>
    </dsp:sp>
    <dsp:sp modelId="{B07A91B6-03B9-4DD4-8584-6A0E1DC7C268}">
      <dsp:nvSpPr>
        <dsp:cNvPr id="0" name=""/>
        <dsp:cNvSpPr/>
      </dsp:nvSpPr>
      <dsp:spPr>
        <a:xfrm>
          <a:off x="2499350" y="940031"/>
          <a:ext cx="1635391" cy="1635568"/>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5B0200-A8F3-4E03-AC23-CE16931C5653}">
      <dsp:nvSpPr>
        <dsp:cNvPr id="0" name=""/>
        <dsp:cNvSpPr/>
      </dsp:nvSpPr>
      <dsp:spPr>
        <a:xfrm>
          <a:off x="2858578" y="1534161"/>
          <a:ext cx="912641" cy="45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Data Identification</a:t>
          </a:r>
        </a:p>
      </dsp:txBody>
      <dsp:txXfrm>
        <a:off x="2858578" y="1534161"/>
        <a:ext cx="912641" cy="456018"/>
      </dsp:txXfrm>
    </dsp:sp>
    <dsp:sp modelId="{AE086453-03B8-488E-B8D4-797F2E3C8D62}">
      <dsp:nvSpPr>
        <dsp:cNvPr id="0" name=""/>
        <dsp:cNvSpPr/>
      </dsp:nvSpPr>
      <dsp:spPr>
        <a:xfrm>
          <a:off x="2953676" y="1883174"/>
          <a:ext cx="1635391" cy="1635568"/>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4EC31-8332-4E14-9804-C18938A368E1}">
      <dsp:nvSpPr>
        <dsp:cNvPr id="0" name=""/>
        <dsp:cNvSpPr/>
      </dsp:nvSpPr>
      <dsp:spPr>
        <a:xfrm>
          <a:off x="3314745" y="2475437"/>
          <a:ext cx="912641" cy="45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Data Collection </a:t>
          </a:r>
        </a:p>
      </dsp:txBody>
      <dsp:txXfrm>
        <a:off x="3314745" y="2475437"/>
        <a:ext cx="912641" cy="456018"/>
      </dsp:txXfrm>
    </dsp:sp>
    <dsp:sp modelId="{46C20552-1CDC-4863-8599-AF7CFC98BBC5}">
      <dsp:nvSpPr>
        <dsp:cNvPr id="0" name=""/>
        <dsp:cNvSpPr/>
      </dsp:nvSpPr>
      <dsp:spPr>
        <a:xfrm>
          <a:off x="2499350" y="2825072"/>
          <a:ext cx="1635391" cy="1635568"/>
        </a:xfrm>
        <a:prstGeom prst="leftCircularArrow">
          <a:avLst>
            <a:gd name="adj1" fmla="val 10980"/>
            <a:gd name="adj2" fmla="val 1142322"/>
            <a:gd name="adj3" fmla="val 6300000"/>
            <a:gd name="adj4" fmla="val 18900000"/>
            <a:gd name="adj5" fmla="val 125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0832F-C24B-461D-8010-376F7359A1AC}">
      <dsp:nvSpPr>
        <dsp:cNvPr id="0" name=""/>
        <dsp:cNvSpPr/>
      </dsp:nvSpPr>
      <dsp:spPr>
        <a:xfrm>
          <a:off x="2858578" y="3417335"/>
          <a:ext cx="912641" cy="45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t>Data Management</a:t>
          </a:r>
          <a:endParaRPr lang="en-US" sz="1200" kern="1200"/>
        </a:p>
      </dsp:txBody>
      <dsp:txXfrm>
        <a:off x="2858578" y="3417335"/>
        <a:ext cx="912641" cy="456018"/>
      </dsp:txXfrm>
    </dsp:sp>
    <dsp:sp modelId="{99B80A52-2823-4930-87A0-B2A164F10472}">
      <dsp:nvSpPr>
        <dsp:cNvPr id="0" name=""/>
        <dsp:cNvSpPr/>
      </dsp:nvSpPr>
      <dsp:spPr>
        <a:xfrm>
          <a:off x="2953676" y="3765726"/>
          <a:ext cx="1635391" cy="1635568"/>
        </a:xfrm>
        <a:prstGeom prst="circularArrow">
          <a:avLst>
            <a:gd name="adj1" fmla="val 10980"/>
            <a:gd name="adj2" fmla="val 1142322"/>
            <a:gd name="adj3" fmla="val 4500000"/>
            <a:gd name="adj4" fmla="val 13500000"/>
            <a:gd name="adj5" fmla="val 125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425DD-7F4C-4A9F-BA00-B78C7A3D3248}">
      <dsp:nvSpPr>
        <dsp:cNvPr id="0" name=""/>
        <dsp:cNvSpPr/>
      </dsp:nvSpPr>
      <dsp:spPr>
        <a:xfrm>
          <a:off x="3314745" y="4357989"/>
          <a:ext cx="912641" cy="45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Data Analysis</a:t>
          </a:r>
        </a:p>
      </dsp:txBody>
      <dsp:txXfrm>
        <a:off x="3314745" y="4357989"/>
        <a:ext cx="912641" cy="456018"/>
      </dsp:txXfrm>
    </dsp:sp>
    <dsp:sp modelId="{F11B2B51-8BDC-46A6-9122-21E80EDADEB4}">
      <dsp:nvSpPr>
        <dsp:cNvPr id="0" name=""/>
        <dsp:cNvSpPr/>
      </dsp:nvSpPr>
      <dsp:spPr>
        <a:xfrm>
          <a:off x="2615923" y="4815252"/>
          <a:ext cx="1405007" cy="1406003"/>
        </a:xfrm>
        <a:prstGeom prst="blockArc">
          <a:avLst>
            <a:gd name="adj1" fmla="val 0"/>
            <a:gd name="adj2" fmla="val 18900000"/>
            <a:gd name="adj3" fmla="val 1274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6990B-D166-4D36-9566-1452E6565C80}">
      <dsp:nvSpPr>
        <dsp:cNvPr id="0" name=""/>
        <dsp:cNvSpPr/>
      </dsp:nvSpPr>
      <dsp:spPr>
        <a:xfrm>
          <a:off x="2858578" y="5299887"/>
          <a:ext cx="912641" cy="45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Reporting</a:t>
          </a:r>
        </a:p>
      </dsp:txBody>
      <dsp:txXfrm>
        <a:off x="2858578" y="5299887"/>
        <a:ext cx="912641" cy="456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ABD1A-793E-46CE-B453-6F2A9633DCAA}">
      <dsp:nvSpPr>
        <dsp:cNvPr id="0" name=""/>
        <dsp:cNvSpPr/>
      </dsp:nvSpPr>
      <dsp:spPr>
        <a:xfrm rot="16200000">
          <a:off x="-1297102" y="1299453"/>
          <a:ext cx="4905483" cy="2306576"/>
        </a:xfrm>
        <a:prstGeom prst="flowChartManualOperation">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4021" bIns="0" numCol="1" spcCol="1270" anchor="t" anchorCtr="0">
          <a:noAutofit/>
        </a:bodyPr>
        <a:lstStyle/>
        <a:p>
          <a:pPr marL="0" lvl="0" indent="0" algn="l" defTabSz="933450">
            <a:lnSpc>
              <a:spcPct val="90000"/>
            </a:lnSpc>
            <a:spcBef>
              <a:spcPct val="0"/>
            </a:spcBef>
            <a:spcAft>
              <a:spcPct val="35000"/>
            </a:spcAft>
            <a:buNone/>
          </a:pPr>
          <a:r>
            <a:rPr lang="en-US" sz="2100" kern="1200">
              <a:solidFill>
                <a:sysClr val="window" lastClr="FFFFFF"/>
              </a:solidFill>
              <a:latin typeface="Calibri" panose="020F0502020204030204"/>
              <a:ea typeface="+mn-ea"/>
              <a:cs typeface="+mn-cs"/>
            </a:rPr>
            <a:t>What are the goals &amp; objectives of our program? </a:t>
          </a:r>
        </a:p>
        <a:p>
          <a:pPr marL="171450" lvl="1" indent="-171450" algn="l" defTabSz="711200">
            <a:lnSpc>
              <a:spcPct val="90000"/>
            </a:lnSpc>
            <a:spcBef>
              <a:spcPct val="0"/>
            </a:spcBef>
            <a:spcAft>
              <a:spcPct val="15000"/>
            </a:spcAft>
            <a:buChar char="•"/>
          </a:pPr>
          <a:r>
            <a:rPr lang="en-US" sz="1600" kern="1200">
              <a:solidFill>
                <a:sysClr val="window" lastClr="FFFFFF"/>
              </a:solidFill>
              <a:latin typeface="Calibri" panose="020F0502020204030204"/>
              <a:ea typeface="+mn-ea"/>
              <a:cs typeface="+mn-cs"/>
            </a:rPr>
            <a:t>What do we hope to accomplish?</a:t>
          </a:r>
        </a:p>
      </dsp:txBody>
      <dsp:txXfrm rot="5400000">
        <a:off x="2351" y="981097"/>
        <a:ext cx="2306576" cy="2943289"/>
      </dsp:txXfrm>
    </dsp:sp>
    <dsp:sp modelId="{5A3E9F7D-A5D5-4AA7-854E-BB45E33D19CC}">
      <dsp:nvSpPr>
        <dsp:cNvPr id="0" name=""/>
        <dsp:cNvSpPr/>
      </dsp:nvSpPr>
      <dsp:spPr>
        <a:xfrm rot="16200000">
          <a:off x="1182467" y="1299453"/>
          <a:ext cx="4905483" cy="2306576"/>
        </a:xfrm>
        <a:prstGeom prst="flowChartManualOperation">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4021" bIns="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accent6"/>
              </a:solidFill>
              <a:latin typeface="Calibri" panose="020F0502020204030204"/>
              <a:ea typeface="+mn-ea"/>
              <a:cs typeface="+mn-cs"/>
            </a:rPr>
            <a:t>What resources (inputs) are available to reach those goals and objectives?</a:t>
          </a:r>
        </a:p>
        <a:p>
          <a:pPr marL="171450" lvl="1" indent="-171450" algn="l" defTabSz="711200">
            <a:lnSpc>
              <a:spcPct val="90000"/>
            </a:lnSpc>
            <a:spcBef>
              <a:spcPct val="0"/>
            </a:spcBef>
            <a:spcAft>
              <a:spcPct val="15000"/>
            </a:spcAft>
            <a:buChar char="•"/>
          </a:pPr>
          <a:r>
            <a:rPr lang="en-US" sz="1600" kern="1200" dirty="0">
              <a:solidFill>
                <a:schemeClr val="accent6"/>
              </a:solidFill>
              <a:latin typeface="Calibri" panose="020F0502020204030204"/>
              <a:ea typeface="+mn-ea"/>
              <a:cs typeface="+mn-cs"/>
            </a:rPr>
            <a:t>What resources (inputs) are limited and may impact our ability to reach our goals and objectives?</a:t>
          </a:r>
        </a:p>
      </dsp:txBody>
      <dsp:txXfrm rot="5400000">
        <a:off x="2481920" y="981097"/>
        <a:ext cx="2306576" cy="2943289"/>
      </dsp:txXfrm>
    </dsp:sp>
    <dsp:sp modelId="{EFD633AC-AEF5-49AC-91F7-32D1CDC6E171}">
      <dsp:nvSpPr>
        <dsp:cNvPr id="0" name=""/>
        <dsp:cNvSpPr/>
      </dsp:nvSpPr>
      <dsp:spPr>
        <a:xfrm rot="16200000">
          <a:off x="3662036" y="1299453"/>
          <a:ext cx="4905483" cy="2306576"/>
        </a:xfrm>
        <a:prstGeom prst="flowChartManualOperati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4021" bIns="0" numCol="1" spcCol="1270" anchor="t" anchorCtr="0">
          <a:noAutofit/>
        </a:bodyPr>
        <a:lstStyle/>
        <a:p>
          <a:pPr marL="0" lvl="0" indent="0" algn="l" defTabSz="933450">
            <a:lnSpc>
              <a:spcPct val="90000"/>
            </a:lnSpc>
            <a:spcBef>
              <a:spcPct val="0"/>
            </a:spcBef>
            <a:spcAft>
              <a:spcPct val="35000"/>
            </a:spcAft>
            <a:buNone/>
          </a:pPr>
          <a:r>
            <a:rPr lang="en-US" sz="2100" kern="1200" dirty="0">
              <a:solidFill>
                <a:sysClr val="window" lastClr="FFFFFF"/>
              </a:solidFill>
              <a:latin typeface="Calibri" panose="020F0502020204030204"/>
              <a:ea typeface="+mn-ea"/>
              <a:cs typeface="+mn-cs"/>
            </a:rPr>
            <a:t>Who benefits from our program? </a:t>
          </a:r>
        </a:p>
        <a:p>
          <a:pPr marL="171450" lvl="1" indent="-171450" algn="l" defTabSz="711200">
            <a:lnSpc>
              <a:spcPct val="90000"/>
            </a:lnSpc>
            <a:spcBef>
              <a:spcPct val="0"/>
            </a:spcBef>
            <a:spcAft>
              <a:spcPct val="15000"/>
            </a:spcAft>
            <a:buChar char="•"/>
          </a:pPr>
          <a:r>
            <a:rPr lang="en-US" sz="1600" kern="1200" dirty="0">
              <a:solidFill>
                <a:sysClr val="window" lastClr="FFFFFF"/>
              </a:solidFill>
              <a:latin typeface="Calibri" panose="020F0502020204030204"/>
              <a:ea typeface="+mn-ea"/>
              <a:cs typeface="+mn-cs"/>
            </a:rPr>
            <a:t>What do we need to know about our clients/participants to better serve them with our program? </a:t>
          </a:r>
        </a:p>
      </dsp:txBody>
      <dsp:txXfrm rot="5400000">
        <a:off x="4961489" y="981097"/>
        <a:ext cx="2306576" cy="2943289"/>
      </dsp:txXfrm>
    </dsp:sp>
    <dsp:sp modelId="{622BAB68-32DF-4616-9B6F-C3456A9C45DD}">
      <dsp:nvSpPr>
        <dsp:cNvPr id="0" name=""/>
        <dsp:cNvSpPr/>
      </dsp:nvSpPr>
      <dsp:spPr>
        <a:xfrm rot="16200000">
          <a:off x="6141606" y="1299453"/>
          <a:ext cx="4905483" cy="2306576"/>
        </a:xfrm>
        <a:prstGeom prst="flowChartManualOperation">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4021" bIns="0" numCol="1" spcCol="1270" anchor="t" anchorCtr="0">
          <a:noAutofit/>
        </a:bodyPr>
        <a:lstStyle/>
        <a:p>
          <a:pPr marL="0" lvl="0" indent="0" algn="l" defTabSz="933450">
            <a:lnSpc>
              <a:spcPct val="90000"/>
            </a:lnSpc>
            <a:spcBef>
              <a:spcPct val="0"/>
            </a:spcBef>
            <a:spcAft>
              <a:spcPct val="35000"/>
            </a:spcAft>
            <a:buNone/>
          </a:pPr>
          <a:r>
            <a:rPr lang="en-US" sz="2100" kern="1200">
              <a:solidFill>
                <a:sysClr val="window" lastClr="FFFFFF"/>
              </a:solidFill>
              <a:latin typeface="Calibri" panose="020F0502020204030204"/>
              <a:ea typeface="+mn-ea"/>
              <a:cs typeface="+mn-cs"/>
            </a:rPr>
            <a:t>What is working? What is not working?</a:t>
          </a:r>
        </a:p>
        <a:p>
          <a:pPr marL="171450" lvl="1" indent="-171450" algn="l" defTabSz="711200">
            <a:lnSpc>
              <a:spcPct val="90000"/>
            </a:lnSpc>
            <a:spcBef>
              <a:spcPct val="0"/>
            </a:spcBef>
            <a:spcAft>
              <a:spcPct val="15000"/>
            </a:spcAft>
            <a:buChar char="•"/>
          </a:pPr>
          <a:r>
            <a:rPr lang="en-US" sz="1600" kern="1200">
              <a:solidFill>
                <a:sysClr val="window" lastClr="FFFFFF"/>
              </a:solidFill>
              <a:latin typeface="Calibri" panose="020F0502020204030204"/>
              <a:ea typeface="+mn-ea"/>
              <a:cs typeface="+mn-cs"/>
            </a:rPr>
            <a:t>Do we know why somethings are working or not working?</a:t>
          </a:r>
        </a:p>
      </dsp:txBody>
      <dsp:txXfrm rot="5400000">
        <a:off x="7441059" y="981097"/>
        <a:ext cx="2306576" cy="2943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42304-289F-4E40-A176-E689031A1B2E}">
      <dsp:nvSpPr>
        <dsp:cNvPr id="0" name=""/>
        <dsp:cNvSpPr/>
      </dsp:nvSpPr>
      <dsp:spPr>
        <a:xfrm>
          <a:off x="3788" y="687877"/>
          <a:ext cx="1937742" cy="46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ctr" defTabSz="622300">
            <a:lnSpc>
              <a:spcPct val="90000"/>
            </a:lnSpc>
            <a:spcBef>
              <a:spcPct val="0"/>
            </a:spcBef>
            <a:spcAft>
              <a:spcPct val="35000"/>
            </a:spcAft>
            <a:buNone/>
          </a:pPr>
          <a:r>
            <a:rPr lang="en-US" sz="1400" kern="1200"/>
            <a:t>Background and Context</a:t>
          </a:r>
        </a:p>
      </dsp:txBody>
      <dsp:txXfrm>
        <a:off x="3788" y="687877"/>
        <a:ext cx="1937742" cy="467775"/>
      </dsp:txXfrm>
    </dsp:sp>
    <dsp:sp modelId="{BD76A3C8-9FB6-4538-89FE-25465F4E9B6F}">
      <dsp:nvSpPr>
        <dsp:cNvPr id="0" name=""/>
        <dsp:cNvSpPr/>
      </dsp:nvSpPr>
      <dsp:spPr>
        <a:xfrm>
          <a:off x="1941530" y="117776"/>
          <a:ext cx="387548" cy="1607976"/>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BDAF4-B21C-497E-887E-964D97D20704}">
      <dsp:nvSpPr>
        <dsp:cNvPr id="0" name=""/>
        <dsp:cNvSpPr/>
      </dsp:nvSpPr>
      <dsp:spPr>
        <a:xfrm>
          <a:off x="2484098" y="117776"/>
          <a:ext cx="5270659" cy="160797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What is the landscape in which your program is situated? What assumptions are you making?</a:t>
          </a:r>
        </a:p>
        <a:p>
          <a:pPr marL="114300" lvl="1" indent="-114300" algn="l" defTabSz="622300">
            <a:lnSpc>
              <a:spcPct val="90000"/>
            </a:lnSpc>
            <a:spcBef>
              <a:spcPct val="0"/>
            </a:spcBef>
            <a:spcAft>
              <a:spcPct val="15000"/>
            </a:spcAft>
            <a:buChar char="•"/>
          </a:pPr>
          <a:r>
            <a:rPr lang="en-US" sz="1400" kern="1200"/>
            <a:t>Why was your program created? What gap does it fill?</a:t>
          </a:r>
        </a:p>
        <a:p>
          <a:pPr marL="114300" lvl="1" indent="-114300" algn="l" defTabSz="622300">
            <a:lnSpc>
              <a:spcPct val="90000"/>
            </a:lnSpc>
            <a:spcBef>
              <a:spcPct val="0"/>
            </a:spcBef>
            <a:spcAft>
              <a:spcPct val="15000"/>
            </a:spcAft>
            <a:buChar char="•"/>
          </a:pPr>
          <a:r>
            <a:rPr lang="en-US" sz="1400" kern="1200"/>
            <a:t>What are the top 3 priorities of your program?</a:t>
          </a:r>
        </a:p>
        <a:p>
          <a:pPr marL="114300" lvl="1" indent="-114300" algn="l" defTabSz="622300">
            <a:lnSpc>
              <a:spcPct val="90000"/>
            </a:lnSpc>
            <a:spcBef>
              <a:spcPct val="0"/>
            </a:spcBef>
            <a:spcAft>
              <a:spcPct val="15000"/>
            </a:spcAft>
            <a:buChar char="•"/>
          </a:pPr>
          <a:r>
            <a:rPr lang="en-US" sz="1400" kern="1200"/>
            <a:t>What are the goals and objectives of your program?</a:t>
          </a:r>
        </a:p>
        <a:p>
          <a:pPr marL="114300" lvl="1" indent="-114300" algn="l" defTabSz="622300">
            <a:lnSpc>
              <a:spcPct val="90000"/>
            </a:lnSpc>
            <a:spcBef>
              <a:spcPct val="0"/>
            </a:spcBef>
            <a:spcAft>
              <a:spcPct val="15000"/>
            </a:spcAft>
            <a:buChar char="•"/>
          </a:pPr>
          <a:r>
            <a:rPr lang="en-US" sz="1400" kern="1200"/>
            <a:t>What external factors impact your program? How do you adjust to those factors?</a:t>
          </a:r>
        </a:p>
      </dsp:txBody>
      <dsp:txXfrm>
        <a:off x="2484098" y="117776"/>
        <a:ext cx="5270659" cy="1607976"/>
      </dsp:txXfrm>
    </dsp:sp>
    <dsp:sp modelId="{78B06627-9DAB-4E17-88FC-9EE4DC6D73F5}">
      <dsp:nvSpPr>
        <dsp:cNvPr id="0" name=""/>
        <dsp:cNvSpPr/>
      </dsp:nvSpPr>
      <dsp:spPr>
        <a:xfrm>
          <a:off x="3788" y="2226603"/>
          <a:ext cx="1937742"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ctr" defTabSz="622300">
            <a:lnSpc>
              <a:spcPct val="90000"/>
            </a:lnSpc>
            <a:spcBef>
              <a:spcPct val="0"/>
            </a:spcBef>
            <a:spcAft>
              <a:spcPct val="35000"/>
            </a:spcAft>
            <a:buNone/>
          </a:pPr>
          <a:r>
            <a:rPr lang="en-US" sz="1400" kern="1200" dirty="0"/>
            <a:t>Inputs (Investments)</a:t>
          </a:r>
        </a:p>
      </dsp:txBody>
      <dsp:txXfrm>
        <a:off x="3788" y="2226603"/>
        <a:ext cx="1937742" cy="277200"/>
      </dsp:txXfrm>
    </dsp:sp>
    <dsp:sp modelId="{5AB748E7-277A-4ACA-859C-574CD6901D33}">
      <dsp:nvSpPr>
        <dsp:cNvPr id="0" name=""/>
        <dsp:cNvSpPr/>
      </dsp:nvSpPr>
      <dsp:spPr>
        <a:xfrm>
          <a:off x="1941530" y="1776153"/>
          <a:ext cx="387548" cy="1178100"/>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A0641-7583-4FFA-AC44-4AF40FD4013B}">
      <dsp:nvSpPr>
        <dsp:cNvPr id="0" name=""/>
        <dsp:cNvSpPr/>
      </dsp:nvSpPr>
      <dsp:spPr>
        <a:xfrm>
          <a:off x="2484098" y="1776153"/>
          <a:ext cx="5270659" cy="117810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What funding and resources are part of your organization budget that will support this program?</a:t>
          </a:r>
        </a:p>
        <a:p>
          <a:pPr marL="114300" lvl="1" indent="-114300" algn="l" defTabSz="622300">
            <a:lnSpc>
              <a:spcPct val="90000"/>
            </a:lnSpc>
            <a:spcBef>
              <a:spcPct val="0"/>
            </a:spcBef>
            <a:spcAft>
              <a:spcPct val="15000"/>
            </a:spcAft>
            <a:buChar char="•"/>
          </a:pPr>
          <a:r>
            <a:rPr lang="en-US" sz="1400" kern="1200"/>
            <a:t>What additional funding and resources are needed outside of your organization’s budget?</a:t>
          </a:r>
        </a:p>
        <a:p>
          <a:pPr marL="114300" lvl="1" indent="-114300" algn="l" defTabSz="622300">
            <a:lnSpc>
              <a:spcPct val="90000"/>
            </a:lnSpc>
            <a:spcBef>
              <a:spcPct val="0"/>
            </a:spcBef>
            <a:spcAft>
              <a:spcPct val="15000"/>
            </a:spcAft>
            <a:buChar char="•"/>
          </a:pPr>
          <a:r>
            <a:rPr lang="en-US" sz="1400" kern="1200"/>
            <a:t>How efficient are you with funding and resources?</a:t>
          </a:r>
        </a:p>
      </dsp:txBody>
      <dsp:txXfrm>
        <a:off x="2484098" y="1776153"/>
        <a:ext cx="5270659" cy="1178100"/>
      </dsp:txXfrm>
    </dsp:sp>
    <dsp:sp modelId="{81832604-6E2C-4079-B325-AFD48EA183C4}">
      <dsp:nvSpPr>
        <dsp:cNvPr id="0" name=""/>
        <dsp:cNvSpPr/>
      </dsp:nvSpPr>
      <dsp:spPr>
        <a:xfrm>
          <a:off x="3788" y="3016293"/>
          <a:ext cx="1937742" cy="74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ctr" defTabSz="622300">
            <a:lnSpc>
              <a:spcPct val="90000"/>
            </a:lnSpc>
            <a:spcBef>
              <a:spcPct val="0"/>
            </a:spcBef>
            <a:spcAft>
              <a:spcPct val="35000"/>
            </a:spcAft>
            <a:buNone/>
          </a:pPr>
          <a:r>
            <a:rPr lang="en-US" sz="1400" kern="1200"/>
            <a:t>Outputs </a:t>
          </a:r>
        </a:p>
        <a:p>
          <a:pPr marL="0" lvl="0" indent="0" algn="ctr" defTabSz="622300">
            <a:lnSpc>
              <a:spcPct val="90000"/>
            </a:lnSpc>
            <a:spcBef>
              <a:spcPct val="0"/>
            </a:spcBef>
            <a:spcAft>
              <a:spcPct val="35000"/>
            </a:spcAft>
            <a:buNone/>
          </a:pPr>
          <a:r>
            <a:rPr lang="en-US" sz="1400" kern="1200"/>
            <a:t>(Activities &amp; Participation)</a:t>
          </a:r>
        </a:p>
      </dsp:txBody>
      <dsp:txXfrm>
        <a:off x="3788" y="3016293"/>
        <a:ext cx="1937742" cy="744975"/>
      </dsp:txXfrm>
    </dsp:sp>
    <dsp:sp modelId="{827E8866-16FE-4288-9BFC-0D8706F3C238}">
      <dsp:nvSpPr>
        <dsp:cNvPr id="0" name=""/>
        <dsp:cNvSpPr/>
      </dsp:nvSpPr>
      <dsp:spPr>
        <a:xfrm>
          <a:off x="1941530" y="3004653"/>
          <a:ext cx="387548" cy="768255"/>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BF7BC-FF9D-4327-9EE8-7264C12D5E38}">
      <dsp:nvSpPr>
        <dsp:cNvPr id="0" name=""/>
        <dsp:cNvSpPr/>
      </dsp:nvSpPr>
      <dsp:spPr>
        <a:xfrm>
          <a:off x="2484098" y="3004653"/>
          <a:ext cx="5270659" cy="76825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What is your program?</a:t>
          </a:r>
        </a:p>
        <a:p>
          <a:pPr marL="114300" lvl="1" indent="-114300" algn="l" defTabSz="622300">
            <a:lnSpc>
              <a:spcPct val="90000"/>
            </a:lnSpc>
            <a:spcBef>
              <a:spcPct val="0"/>
            </a:spcBef>
            <a:spcAft>
              <a:spcPct val="15000"/>
            </a:spcAft>
            <a:buChar char="•"/>
          </a:pPr>
          <a:r>
            <a:rPr lang="en-US" sz="1400" kern="1200"/>
            <a:t>What are the activities of your program?</a:t>
          </a:r>
        </a:p>
        <a:p>
          <a:pPr marL="114300" lvl="1" indent="-114300" algn="l" defTabSz="622300">
            <a:lnSpc>
              <a:spcPct val="90000"/>
            </a:lnSpc>
            <a:spcBef>
              <a:spcPct val="0"/>
            </a:spcBef>
            <a:spcAft>
              <a:spcPct val="15000"/>
            </a:spcAft>
            <a:buChar char="•"/>
          </a:pPr>
          <a:r>
            <a:rPr lang="en-US" sz="1400" kern="1200"/>
            <a:t>Who participated in your program? How many and how often?</a:t>
          </a:r>
        </a:p>
      </dsp:txBody>
      <dsp:txXfrm>
        <a:off x="2484098" y="3004653"/>
        <a:ext cx="5270659" cy="768255"/>
      </dsp:txXfrm>
    </dsp:sp>
    <dsp:sp modelId="{BCFDE991-CC86-41D0-B89E-CEAAD5663E19}">
      <dsp:nvSpPr>
        <dsp:cNvPr id="0" name=""/>
        <dsp:cNvSpPr/>
      </dsp:nvSpPr>
      <dsp:spPr>
        <a:xfrm>
          <a:off x="3788" y="4360383"/>
          <a:ext cx="1937742"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ctr" defTabSz="622300">
            <a:lnSpc>
              <a:spcPct val="90000"/>
            </a:lnSpc>
            <a:spcBef>
              <a:spcPct val="0"/>
            </a:spcBef>
            <a:spcAft>
              <a:spcPct val="35000"/>
            </a:spcAft>
            <a:buNone/>
          </a:pPr>
          <a:r>
            <a:rPr lang="en-US" sz="1400" kern="1200"/>
            <a:t>Outcomes (Impact)</a:t>
          </a:r>
        </a:p>
      </dsp:txBody>
      <dsp:txXfrm>
        <a:off x="3788" y="4360383"/>
        <a:ext cx="1937742" cy="277200"/>
      </dsp:txXfrm>
    </dsp:sp>
    <dsp:sp modelId="{16D4C0D3-C8AB-42D9-89D8-97EADB1AAB5F}">
      <dsp:nvSpPr>
        <dsp:cNvPr id="0" name=""/>
        <dsp:cNvSpPr/>
      </dsp:nvSpPr>
      <dsp:spPr>
        <a:xfrm>
          <a:off x="1941530" y="3823308"/>
          <a:ext cx="387548" cy="1351349"/>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B08A0-4ADE-40D3-AE0C-E9E2EEE48533}">
      <dsp:nvSpPr>
        <dsp:cNvPr id="0" name=""/>
        <dsp:cNvSpPr/>
      </dsp:nvSpPr>
      <dsp:spPr>
        <a:xfrm>
          <a:off x="2484098" y="3823308"/>
          <a:ext cx="5270659" cy="135134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What are the short term outcomes? How will you measure knowledge and perceptions of participants?</a:t>
          </a:r>
        </a:p>
        <a:p>
          <a:pPr marL="114300" lvl="1" indent="-114300" algn="l" defTabSz="622300">
            <a:lnSpc>
              <a:spcPct val="90000"/>
            </a:lnSpc>
            <a:spcBef>
              <a:spcPct val="0"/>
            </a:spcBef>
            <a:spcAft>
              <a:spcPct val="15000"/>
            </a:spcAft>
            <a:buChar char="•"/>
          </a:pPr>
          <a:r>
            <a:rPr lang="en-US" sz="1400" kern="1200"/>
            <a:t>What are the medium term outcomes? What are some interim measures of impact?</a:t>
          </a:r>
        </a:p>
        <a:p>
          <a:pPr marL="114300" lvl="1" indent="-114300" algn="l" defTabSz="622300">
            <a:lnSpc>
              <a:spcPct val="90000"/>
            </a:lnSpc>
            <a:spcBef>
              <a:spcPct val="0"/>
            </a:spcBef>
            <a:spcAft>
              <a:spcPct val="15000"/>
            </a:spcAft>
            <a:buChar char="•"/>
          </a:pPr>
          <a:r>
            <a:rPr lang="en-US" sz="1400" kern="1200"/>
            <a:t>What are the long term outcomes? How will you measure success? How will you measure barriers to success?</a:t>
          </a:r>
        </a:p>
      </dsp:txBody>
      <dsp:txXfrm>
        <a:off x="2484098" y="3823308"/>
        <a:ext cx="5270659" cy="1351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85CF5-814A-40D5-8A0A-CB0CA03C4888}">
      <dsp:nvSpPr>
        <dsp:cNvPr id="0" name=""/>
        <dsp:cNvSpPr/>
      </dsp:nvSpPr>
      <dsp:spPr>
        <a:xfrm>
          <a:off x="3655260" y="3211"/>
          <a:ext cx="2357159" cy="106610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What is the niche our program serves?</a:t>
          </a:r>
        </a:p>
      </dsp:txBody>
      <dsp:txXfrm>
        <a:off x="3655260" y="3211"/>
        <a:ext cx="2357159" cy="1066105"/>
      </dsp:txXfrm>
    </dsp:sp>
    <dsp:sp modelId="{29085F62-5F5F-4C46-960E-7CC0B0D8A621}">
      <dsp:nvSpPr>
        <dsp:cNvPr id="0" name=""/>
        <dsp:cNvSpPr/>
      </dsp:nvSpPr>
      <dsp:spPr>
        <a:xfrm>
          <a:off x="2494271" y="3211"/>
          <a:ext cx="1055444" cy="106610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0771B-C487-44A8-BABC-E7CD4D1B15A6}">
      <dsp:nvSpPr>
        <dsp:cNvPr id="0" name=""/>
        <dsp:cNvSpPr/>
      </dsp:nvSpPr>
      <dsp:spPr>
        <a:xfrm>
          <a:off x="2494271" y="1245224"/>
          <a:ext cx="2357159" cy="10661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Who participates or is served by our program?</a:t>
          </a:r>
        </a:p>
      </dsp:txBody>
      <dsp:txXfrm>
        <a:off x="2494271" y="1245224"/>
        <a:ext cx="2357159" cy="1066105"/>
      </dsp:txXfrm>
    </dsp:sp>
    <dsp:sp modelId="{3051417E-8A1C-466A-B622-E7B6A0AA08A5}">
      <dsp:nvSpPr>
        <dsp:cNvPr id="0" name=""/>
        <dsp:cNvSpPr/>
      </dsp:nvSpPr>
      <dsp:spPr>
        <a:xfrm>
          <a:off x="4956975" y="1245224"/>
          <a:ext cx="1055444" cy="106610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6000" b="-1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B27D9-E4B1-463B-BB4C-3DE5F8AEA951}">
      <dsp:nvSpPr>
        <dsp:cNvPr id="0" name=""/>
        <dsp:cNvSpPr/>
      </dsp:nvSpPr>
      <dsp:spPr>
        <a:xfrm>
          <a:off x="3655260" y="2487237"/>
          <a:ext cx="2357159" cy="106610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How are they served?</a:t>
          </a:r>
        </a:p>
      </dsp:txBody>
      <dsp:txXfrm>
        <a:off x="3655260" y="2487237"/>
        <a:ext cx="2357159" cy="1066105"/>
      </dsp:txXfrm>
    </dsp:sp>
    <dsp:sp modelId="{CCE9803F-1E9C-4A39-BB08-D54966887CE3}">
      <dsp:nvSpPr>
        <dsp:cNvPr id="0" name=""/>
        <dsp:cNvSpPr/>
      </dsp:nvSpPr>
      <dsp:spPr>
        <a:xfrm>
          <a:off x="2494271" y="2487237"/>
          <a:ext cx="1055444" cy="106610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6000" b="-1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B1DA8-77CB-48FD-BDF7-11A4C80B68B8}">
      <dsp:nvSpPr>
        <dsp:cNvPr id="0" name=""/>
        <dsp:cNvSpPr/>
      </dsp:nvSpPr>
      <dsp:spPr>
        <a:xfrm>
          <a:off x="2494271" y="3729250"/>
          <a:ext cx="2357159" cy="106610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What stories of participants or clients best illustrate the impact of our program?</a:t>
          </a:r>
        </a:p>
      </dsp:txBody>
      <dsp:txXfrm>
        <a:off x="2494271" y="3729250"/>
        <a:ext cx="2357159" cy="1066105"/>
      </dsp:txXfrm>
    </dsp:sp>
    <dsp:sp modelId="{E6A0A2B7-0908-43D5-A708-BE979B802FE0}">
      <dsp:nvSpPr>
        <dsp:cNvPr id="0" name=""/>
        <dsp:cNvSpPr/>
      </dsp:nvSpPr>
      <dsp:spPr>
        <a:xfrm>
          <a:off x="4956975" y="3729250"/>
          <a:ext cx="1055444" cy="106610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B81390-2CBF-4C34-833A-B27642E9C084}">
      <dsp:nvSpPr>
        <dsp:cNvPr id="0" name=""/>
        <dsp:cNvSpPr/>
      </dsp:nvSpPr>
      <dsp:spPr>
        <a:xfrm>
          <a:off x="3655260" y="4971263"/>
          <a:ext cx="2357159" cy="106610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What are some key impacts of our program?</a:t>
          </a:r>
        </a:p>
      </dsp:txBody>
      <dsp:txXfrm>
        <a:off x="3655260" y="4971263"/>
        <a:ext cx="2357159" cy="1066105"/>
      </dsp:txXfrm>
    </dsp:sp>
    <dsp:sp modelId="{355D5940-73F7-446A-AF0F-03318219251E}">
      <dsp:nvSpPr>
        <dsp:cNvPr id="0" name=""/>
        <dsp:cNvSpPr/>
      </dsp:nvSpPr>
      <dsp:spPr>
        <a:xfrm>
          <a:off x="2494271" y="4971263"/>
          <a:ext cx="1055444" cy="106610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4F988-C9E2-44D4-9242-510969433920}">
      <dsp:nvSpPr>
        <dsp:cNvPr id="0" name=""/>
        <dsp:cNvSpPr/>
      </dsp:nvSpPr>
      <dsp:spPr>
        <a:xfrm>
          <a:off x="2953676" y="0"/>
          <a:ext cx="1635391" cy="1635568"/>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C2EE60-DACD-49D9-A660-DAE44AC9D94D}">
      <dsp:nvSpPr>
        <dsp:cNvPr id="0" name=""/>
        <dsp:cNvSpPr/>
      </dsp:nvSpPr>
      <dsp:spPr>
        <a:xfrm>
          <a:off x="3314745" y="592263"/>
          <a:ext cx="912641" cy="45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t>Evaluation Goals</a:t>
          </a:r>
          <a:endParaRPr lang="en-US" sz="1200" kern="1200"/>
        </a:p>
      </dsp:txBody>
      <dsp:txXfrm>
        <a:off x="3314745" y="592263"/>
        <a:ext cx="912641" cy="456018"/>
      </dsp:txXfrm>
    </dsp:sp>
    <dsp:sp modelId="{B07A91B6-03B9-4DD4-8584-6A0E1DC7C268}">
      <dsp:nvSpPr>
        <dsp:cNvPr id="0" name=""/>
        <dsp:cNvSpPr/>
      </dsp:nvSpPr>
      <dsp:spPr>
        <a:xfrm>
          <a:off x="2499350" y="940031"/>
          <a:ext cx="1635391" cy="1635568"/>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5B0200-A8F3-4E03-AC23-CE16931C5653}">
      <dsp:nvSpPr>
        <dsp:cNvPr id="0" name=""/>
        <dsp:cNvSpPr/>
      </dsp:nvSpPr>
      <dsp:spPr>
        <a:xfrm>
          <a:off x="2858578" y="1534161"/>
          <a:ext cx="912641" cy="45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Data Identification</a:t>
          </a:r>
        </a:p>
      </dsp:txBody>
      <dsp:txXfrm>
        <a:off x="2858578" y="1534161"/>
        <a:ext cx="912641" cy="456018"/>
      </dsp:txXfrm>
    </dsp:sp>
    <dsp:sp modelId="{AE086453-03B8-488E-B8D4-797F2E3C8D62}">
      <dsp:nvSpPr>
        <dsp:cNvPr id="0" name=""/>
        <dsp:cNvSpPr/>
      </dsp:nvSpPr>
      <dsp:spPr>
        <a:xfrm>
          <a:off x="2953676" y="1883174"/>
          <a:ext cx="1635391" cy="1635568"/>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4EC31-8332-4E14-9804-C18938A368E1}">
      <dsp:nvSpPr>
        <dsp:cNvPr id="0" name=""/>
        <dsp:cNvSpPr/>
      </dsp:nvSpPr>
      <dsp:spPr>
        <a:xfrm>
          <a:off x="3314745" y="2475437"/>
          <a:ext cx="912641" cy="45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Data Collection </a:t>
          </a:r>
        </a:p>
      </dsp:txBody>
      <dsp:txXfrm>
        <a:off x="3314745" y="2475437"/>
        <a:ext cx="912641" cy="456018"/>
      </dsp:txXfrm>
    </dsp:sp>
    <dsp:sp modelId="{46C20552-1CDC-4863-8599-AF7CFC98BBC5}">
      <dsp:nvSpPr>
        <dsp:cNvPr id="0" name=""/>
        <dsp:cNvSpPr/>
      </dsp:nvSpPr>
      <dsp:spPr>
        <a:xfrm>
          <a:off x="2499350" y="2825072"/>
          <a:ext cx="1635391" cy="1635568"/>
        </a:xfrm>
        <a:prstGeom prst="leftCircularArrow">
          <a:avLst>
            <a:gd name="adj1" fmla="val 10980"/>
            <a:gd name="adj2" fmla="val 1142322"/>
            <a:gd name="adj3" fmla="val 6300000"/>
            <a:gd name="adj4" fmla="val 18900000"/>
            <a:gd name="adj5" fmla="val 125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0832F-C24B-461D-8010-376F7359A1AC}">
      <dsp:nvSpPr>
        <dsp:cNvPr id="0" name=""/>
        <dsp:cNvSpPr/>
      </dsp:nvSpPr>
      <dsp:spPr>
        <a:xfrm>
          <a:off x="2858578" y="3417335"/>
          <a:ext cx="912641" cy="45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t>Data Management</a:t>
          </a:r>
          <a:endParaRPr lang="en-US" sz="1200" kern="1200"/>
        </a:p>
      </dsp:txBody>
      <dsp:txXfrm>
        <a:off x="2858578" y="3417335"/>
        <a:ext cx="912641" cy="456018"/>
      </dsp:txXfrm>
    </dsp:sp>
    <dsp:sp modelId="{99B80A52-2823-4930-87A0-B2A164F10472}">
      <dsp:nvSpPr>
        <dsp:cNvPr id="0" name=""/>
        <dsp:cNvSpPr/>
      </dsp:nvSpPr>
      <dsp:spPr>
        <a:xfrm>
          <a:off x="2953676" y="3765726"/>
          <a:ext cx="1635391" cy="1635568"/>
        </a:xfrm>
        <a:prstGeom prst="circularArrow">
          <a:avLst>
            <a:gd name="adj1" fmla="val 10980"/>
            <a:gd name="adj2" fmla="val 1142322"/>
            <a:gd name="adj3" fmla="val 4500000"/>
            <a:gd name="adj4" fmla="val 13500000"/>
            <a:gd name="adj5" fmla="val 125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425DD-7F4C-4A9F-BA00-B78C7A3D3248}">
      <dsp:nvSpPr>
        <dsp:cNvPr id="0" name=""/>
        <dsp:cNvSpPr/>
      </dsp:nvSpPr>
      <dsp:spPr>
        <a:xfrm>
          <a:off x="3314745" y="4357989"/>
          <a:ext cx="912641" cy="45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Data Analysis</a:t>
          </a:r>
        </a:p>
      </dsp:txBody>
      <dsp:txXfrm>
        <a:off x="3314745" y="4357989"/>
        <a:ext cx="912641" cy="456018"/>
      </dsp:txXfrm>
    </dsp:sp>
    <dsp:sp modelId="{F11B2B51-8BDC-46A6-9122-21E80EDADEB4}">
      <dsp:nvSpPr>
        <dsp:cNvPr id="0" name=""/>
        <dsp:cNvSpPr/>
      </dsp:nvSpPr>
      <dsp:spPr>
        <a:xfrm>
          <a:off x="2615923" y="4815252"/>
          <a:ext cx="1405007" cy="1406003"/>
        </a:xfrm>
        <a:prstGeom prst="blockArc">
          <a:avLst>
            <a:gd name="adj1" fmla="val 0"/>
            <a:gd name="adj2" fmla="val 18900000"/>
            <a:gd name="adj3" fmla="val 1274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6990B-D166-4D36-9566-1452E6565C80}">
      <dsp:nvSpPr>
        <dsp:cNvPr id="0" name=""/>
        <dsp:cNvSpPr/>
      </dsp:nvSpPr>
      <dsp:spPr>
        <a:xfrm>
          <a:off x="2858578" y="5299887"/>
          <a:ext cx="912641" cy="45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Reporting</a:t>
          </a:r>
        </a:p>
      </dsp:txBody>
      <dsp:txXfrm>
        <a:off x="2858578" y="5299887"/>
        <a:ext cx="912641" cy="45601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40184-C2BE-4A2C-9F3E-F8BB7D70D501}" type="datetimeFigureOut">
              <a:rPr lang="en-US" smtClean="0"/>
              <a:t>5/11/2016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Birthdate is be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0D8DF-0FB1-4B92-B4FE-774361820661}" type="slidenum">
              <a:rPr lang="en-US" smtClean="0"/>
              <a:t>‹#›</a:t>
            </a:fld>
            <a:endParaRPr lang="en-US"/>
          </a:p>
        </p:txBody>
      </p:sp>
    </p:spTree>
    <p:extLst>
      <p:ext uri="{BB962C8B-B14F-4D97-AF65-F5344CB8AC3E}">
        <p14:creationId xmlns:p14="http://schemas.microsoft.com/office/powerpoint/2010/main" val="334106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A50D8DF-0FB1-4B92-B4FE-774361820661}" type="slidenum">
              <a:rPr lang="en-US" smtClean="0"/>
              <a:t>1</a:t>
            </a:fld>
            <a:endParaRPr lang="en-US"/>
          </a:p>
        </p:txBody>
      </p:sp>
    </p:spTree>
    <p:extLst>
      <p:ext uri="{BB962C8B-B14F-4D97-AF65-F5344CB8AC3E}">
        <p14:creationId xmlns:p14="http://schemas.microsoft.com/office/powerpoint/2010/main" val="3454706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note that the questions for donors and foundations are far more detailed than those for our staff and volunteers. Funders are not part of the day to day happenings of your program. For funders to evaluate your success and how well you can sustain the work, they need more detailed information.</a:t>
            </a:r>
          </a:p>
          <a:p>
            <a:endParaRPr lang="en-US" dirty="0"/>
          </a:p>
          <a:p>
            <a:r>
              <a:rPr lang="en-US" dirty="0"/>
              <a:t>You have examples of these questions and more information in the handouts in the Member section of the website. We will also be exploring what data to collect as well how to collect, analyze, and report on the data in future workshops.</a:t>
            </a:r>
          </a:p>
          <a:p>
            <a:endParaRPr lang="en-US" dirty="0"/>
          </a:p>
          <a:p>
            <a:r>
              <a:rPr lang="en-US" dirty="0"/>
              <a:t>Any questions about Donors &amp; Funders?</a:t>
            </a:r>
          </a:p>
          <a:p>
            <a:endParaRPr lang="en-US" dirty="0"/>
          </a:p>
          <a:p>
            <a:endParaRPr lang="en-US" dirty="0"/>
          </a:p>
        </p:txBody>
      </p:sp>
      <p:sp>
        <p:nvSpPr>
          <p:cNvPr id="4" name="Slide Number Placeholder 3"/>
          <p:cNvSpPr>
            <a:spLocks noGrp="1"/>
          </p:cNvSpPr>
          <p:nvPr>
            <p:ph type="sldNum" sz="quarter" idx="10"/>
          </p:nvPr>
        </p:nvSpPr>
        <p:spPr/>
        <p:txBody>
          <a:bodyPr/>
          <a:lstStyle/>
          <a:p>
            <a:fld id="{6A50D8DF-0FB1-4B92-B4FE-774361820661}" type="slidenum">
              <a:rPr lang="en-US" smtClean="0"/>
              <a:t>10</a:t>
            </a:fld>
            <a:endParaRPr lang="en-US"/>
          </a:p>
        </p:txBody>
      </p:sp>
    </p:spTree>
    <p:extLst>
      <p:ext uri="{BB962C8B-B14F-4D97-AF65-F5344CB8AC3E}">
        <p14:creationId xmlns:p14="http://schemas.microsoft.com/office/powerpoint/2010/main" val="423473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community as an audience includes potential participants and clients as well as the larger community who may not be familiar with your program.</a:t>
            </a:r>
          </a:p>
          <a:p>
            <a:endParaRPr lang="en-US" dirty="0"/>
          </a:p>
          <a:p>
            <a:r>
              <a:rPr lang="en-US" dirty="0"/>
              <a:t>You will note that all three audiences include questions around the context/gap/niche the program addresses, who benefits from the program, and how the program is provided, and what are the outcomes of the program. </a:t>
            </a:r>
          </a:p>
          <a:p>
            <a:endParaRPr lang="en-US" dirty="0"/>
          </a:p>
          <a:p>
            <a:r>
              <a:rPr lang="en-US" dirty="0"/>
              <a:t>For the community, the way in which this data is shared though differs as it is less about evaluation (formative or summative) and more about reaching and engaging the public. </a:t>
            </a:r>
          </a:p>
          <a:p>
            <a:endParaRPr lang="en-US" dirty="0"/>
          </a:p>
          <a:p>
            <a:r>
              <a:rPr lang="en-US" dirty="0"/>
              <a:t>You may use data you collect for internal and funder audiences, but it needs to be contextualized in the stories of participants or clients. Any statistics shared should also be simple and ideally include a graphic to illustrate them.</a:t>
            </a:r>
          </a:p>
          <a:p>
            <a:endParaRPr lang="en-US" dirty="0"/>
          </a:p>
          <a:p>
            <a:r>
              <a:rPr lang="en-US" dirty="0"/>
              <a:t>Any questions about the Community?</a:t>
            </a:r>
          </a:p>
        </p:txBody>
      </p:sp>
      <p:sp>
        <p:nvSpPr>
          <p:cNvPr id="4" name="Slide Number Placeholder 3"/>
          <p:cNvSpPr>
            <a:spLocks noGrp="1"/>
          </p:cNvSpPr>
          <p:nvPr>
            <p:ph type="sldNum" sz="quarter" idx="10"/>
          </p:nvPr>
        </p:nvSpPr>
        <p:spPr/>
        <p:txBody>
          <a:bodyPr/>
          <a:lstStyle/>
          <a:p>
            <a:fld id="{6A50D8DF-0FB1-4B92-B4FE-774361820661}" type="slidenum">
              <a:rPr lang="en-US" smtClean="0"/>
              <a:t>11</a:t>
            </a:fld>
            <a:endParaRPr lang="en-US"/>
          </a:p>
        </p:txBody>
      </p:sp>
    </p:spTree>
    <p:extLst>
      <p:ext uri="{BB962C8B-B14F-4D97-AF65-F5344CB8AC3E}">
        <p14:creationId xmlns:p14="http://schemas.microsoft.com/office/powerpoint/2010/main" val="4269942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earlier this afternoon, we will be building workshops around all of the steps of program evaluation. We be offering varying levels and both face to face and online versions.</a:t>
            </a:r>
          </a:p>
        </p:txBody>
      </p:sp>
      <p:sp>
        <p:nvSpPr>
          <p:cNvPr id="4" name="Slide Number Placeholder 3"/>
          <p:cNvSpPr>
            <a:spLocks noGrp="1"/>
          </p:cNvSpPr>
          <p:nvPr>
            <p:ph type="sldNum" sz="quarter" idx="10"/>
          </p:nvPr>
        </p:nvSpPr>
        <p:spPr/>
        <p:txBody>
          <a:bodyPr/>
          <a:lstStyle/>
          <a:p>
            <a:fld id="{6A50D8DF-0FB1-4B92-B4FE-774361820661}" type="slidenum">
              <a:rPr lang="en-US" smtClean="0"/>
              <a:t>12</a:t>
            </a:fld>
            <a:endParaRPr lang="en-US"/>
          </a:p>
        </p:txBody>
      </p:sp>
    </p:spTree>
    <p:extLst>
      <p:ext uri="{BB962C8B-B14F-4D97-AF65-F5344CB8AC3E}">
        <p14:creationId xmlns:p14="http://schemas.microsoft.com/office/powerpoint/2010/main" val="3816726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excited to introduce you to Matt </a:t>
            </a:r>
            <a:r>
              <a:rPr lang="en-US" dirty="0" err="1"/>
              <a:t>Deevers</a:t>
            </a:r>
            <a:r>
              <a:rPr lang="en-US" dirty="0"/>
              <a:t> and Cristina Gonzalez Alcala from Summit Education Initiative.  Many of you are familiar with their work, but for those of you that are not, Summit Education Initiative (SEI) is a nonprofit organization working to enhance the educational experiences of individuals and their families living in Summit County.</a:t>
            </a:r>
          </a:p>
          <a:p>
            <a:endParaRPr lang="en-US" dirty="0"/>
          </a:p>
          <a:p>
            <a:r>
              <a:rPr lang="en-US" dirty="0"/>
              <a:t>Matt and Cristina work closely with Summit County schools, organizations, and programs to: </a:t>
            </a:r>
          </a:p>
          <a:p>
            <a:pPr marL="171450" indent="-171450">
              <a:buFont typeface="Arial" panose="020B0604020202020204" pitchFamily="34" charset="0"/>
              <a:buChar char="•"/>
            </a:pPr>
            <a:r>
              <a:rPr lang="en-US" dirty="0"/>
              <a:t>Use data to identify specific issues that require attention </a:t>
            </a:r>
          </a:p>
          <a:p>
            <a:pPr marL="171450" indent="-171450">
              <a:buFont typeface="Arial" panose="020B0604020202020204" pitchFamily="34" charset="0"/>
              <a:buChar char="•"/>
            </a:pPr>
            <a:r>
              <a:rPr lang="en-US" dirty="0"/>
              <a:t>Mobilize our five strategy teams </a:t>
            </a:r>
          </a:p>
          <a:p>
            <a:pPr marL="171450" indent="-171450">
              <a:buFont typeface="Arial" panose="020B0604020202020204" pitchFamily="34" charset="0"/>
              <a:buChar char="•"/>
            </a:pPr>
            <a:r>
              <a:rPr lang="en-US" dirty="0"/>
              <a:t>Measure progress and success</a:t>
            </a:r>
          </a:p>
          <a:p>
            <a:pPr marL="171450" indent="-171450">
              <a:buFont typeface="Arial" panose="020B0604020202020204" pitchFamily="34" charset="0"/>
              <a:buChar char="•"/>
            </a:pPr>
            <a:r>
              <a:rPr lang="en-US" dirty="0"/>
              <a:t>Report findings</a:t>
            </a:r>
          </a:p>
          <a:p>
            <a:pPr marL="171450" indent="-171450">
              <a:buFont typeface="Arial" panose="020B0604020202020204" pitchFamily="34" charset="0"/>
              <a:buChar char="•"/>
            </a:pPr>
            <a:r>
              <a:rPr lang="en-US" dirty="0"/>
              <a:t>Scale successful strategies across the county</a:t>
            </a:r>
          </a:p>
          <a:p>
            <a:pPr marL="171450" indent="-171450">
              <a:buFont typeface="Arial" panose="020B0604020202020204" pitchFamily="34" charset="0"/>
              <a:buChar char="•"/>
            </a:pPr>
            <a:endParaRPr lang="en-US" dirty="0"/>
          </a:p>
          <a:p>
            <a:r>
              <a:rPr lang="en-US" dirty="0"/>
              <a:t>They have joined us today to share their expertise and experience working with scores of schools, organizations, and agencies. </a:t>
            </a:r>
          </a:p>
          <a:p>
            <a:endParaRPr lang="en-US" dirty="0"/>
          </a:p>
          <a:p>
            <a:r>
              <a:rPr lang="en-US" dirty="0"/>
              <a:t>Let’s give them a warm welcome.</a:t>
            </a:r>
          </a:p>
        </p:txBody>
      </p:sp>
      <p:sp>
        <p:nvSpPr>
          <p:cNvPr id="4" name="Slide Number Placeholder 3"/>
          <p:cNvSpPr>
            <a:spLocks noGrp="1"/>
          </p:cNvSpPr>
          <p:nvPr>
            <p:ph type="sldNum" sz="quarter" idx="10"/>
          </p:nvPr>
        </p:nvSpPr>
        <p:spPr/>
        <p:txBody>
          <a:bodyPr/>
          <a:lstStyle/>
          <a:p>
            <a:fld id="{6A50D8DF-0FB1-4B92-B4FE-774361820661}" type="slidenum">
              <a:rPr lang="en-US" smtClean="0"/>
              <a:t>13</a:t>
            </a:fld>
            <a:endParaRPr lang="en-US"/>
          </a:p>
        </p:txBody>
      </p:sp>
    </p:spTree>
    <p:extLst>
      <p:ext uri="{BB962C8B-B14F-4D97-AF65-F5344CB8AC3E}">
        <p14:creationId xmlns:p14="http://schemas.microsoft.com/office/powerpoint/2010/main" val="1203649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33825"/>
          </a:xfrm>
        </p:spPr>
        <p:txBody>
          <a:bodyPr/>
          <a:lstStyle/>
          <a:p>
            <a:r>
              <a:rPr lang="en-US" dirty="0"/>
              <a:t>Thank you so much Matt and Cristina.  Can we give them one more round of applause! </a:t>
            </a:r>
          </a:p>
          <a:p>
            <a:endParaRPr lang="en-US" dirty="0"/>
          </a:p>
          <a:p>
            <a:r>
              <a:rPr lang="en-US" dirty="0"/>
              <a:t>For those of you who just came in, please go to our website and register.  John will approve your registration. You will then need to download the Excel data set entitled Classwork Version.</a:t>
            </a:r>
          </a:p>
          <a:p>
            <a:endParaRPr lang="en-US" dirty="0"/>
          </a:p>
          <a:p>
            <a:r>
              <a:rPr lang="en-US" dirty="0"/>
              <a:t>The PP is also available as well as handouts and some additional data sets.</a:t>
            </a:r>
          </a:p>
          <a:p>
            <a:endParaRPr lang="en-US" dirty="0"/>
          </a:p>
        </p:txBody>
      </p:sp>
      <p:sp>
        <p:nvSpPr>
          <p:cNvPr id="4" name="Slide Number Placeholder 3"/>
          <p:cNvSpPr>
            <a:spLocks noGrp="1"/>
          </p:cNvSpPr>
          <p:nvPr>
            <p:ph type="sldNum" sz="quarter" idx="10"/>
          </p:nvPr>
        </p:nvSpPr>
        <p:spPr/>
        <p:txBody>
          <a:bodyPr/>
          <a:lstStyle/>
          <a:p>
            <a:fld id="{6A50D8DF-0FB1-4B92-B4FE-774361820661}" type="slidenum">
              <a:rPr lang="en-US" smtClean="0"/>
              <a:t>14</a:t>
            </a:fld>
            <a:endParaRPr lang="en-US"/>
          </a:p>
        </p:txBody>
      </p:sp>
    </p:spTree>
    <p:extLst>
      <p:ext uri="{BB962C8B-B14F-4D97-AF65-F5344CB8AC3E}">
        <p14:creationId xmlns:p14="http://schemas.microsoft.com/office/powerpoint/2010/main" val="1085271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37620"/>
            <a:ext cx="5486400" cy="3600450"/>
          </a:xfrm>
        </p:spPr>
        <p:txBody>
          <a:bodyPr/>
          <a:lstStyle/>
          <a:p>
            <a:r>
              <a:rPr lang="en-US" dirty="0"/>
              <a:t>We are now going to explore how you can structure your data to make telling your story easier.</a:t>
            </a:r>
          </a:p>
          <a:p>
            <a:endParaRPr lang="en-US" dirty="0"/>
          </a:p>
          <a:p>
            <a:r>
              <a:rPr lang="en-US" dirty="0"/>
              <a:t>We will start by defining a few terms and then we will look at some tips on the use of spreadsheets for your structuring your data.</a:t>
            </a:r>
          </a:p>
        </p:txBody>
      </p:sp>
      <p:sp>
        <p:nvSpPr>
          <p:cNvPr id="4" name="Slide Number Placeholder 3"/>
          <p:cNvSpPr>
            <a:spLocks noGrp="1"/>
          </p:cNvSpPr>
          <p:nvPr>
            <p:ph type="sldNum" sz="quarter" idx="10"/>
          </p:nvPr>
        </p:nvSpPr>
        <p:spPr/>
        <p:txBody>
          <a:bodyPr/>
          <a:lstStyle/>
          <a:p>
            <a:fld id="{6A50D8DF-0FB1-4B92-B4FE-774361820661}" type="slidenum">
              <a:rPr lang="en-US" smtClean="0"/>
              <a:t>15</a:t>
            </a:fld>
            <a:endParaRPr lang="en-US"/>
          </a:p>
        </p:txBody>
      </p:sp>
    </p:spTree>
    <p:extLst>
      <p:ext uri="{BB962C8B-B14F-4D97-AF65-F5344CB8AC3E}">
        <p14:creationId xmlns:p14="http://schemas.microsoft.com/office/powerpoint/2010/main" val="229351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be sure we are on the same page. We are going to define a few terms briefly.</a:t>
            </a:r>
          </a:p>
          <a:p>
            <a:endParaRPr lang="en-US" dirty="0"/>
          </a:p>
          <a:p>
            <a:r>
              <a:rPr lang="en-US" b="1" u="sng" dirty="0"/>
              <a:t>Data </a:t>
            </a:r>
            <a:r>
              <a:rPr lang="en-US" dirty="0"/>
              <a:t>-- information</a:t>
            </a:r>
          </a:p>
          <a:p>
            <a:r>
              <a:rPr lang="en-US" b="1" u="sng" dirty="0"/>
              <a:t>Data Collection</a:t>
            </a:r>
            <a:r>
              <a:rPr lang="en-US" dirty="0"/>
              <a:t> – how the information is collected (e.g. attendance sheet, survey, interview…)</a:t>
            </a:r>
          </a:p>
          <a:p>
            <a:r>
              <a:rPr lang="en-US" b="1" u="sng" dirty="0"/>
              <a:t>Data Management</a:t>
            </a:r>
            <a:r>
              <a:rPr lang="en-US" dirty="0"/>
              <a:t> – how the information is stored and structured for sharing and analyzing</a:t>
            </a:r>
          </a:p>
          <a:p>
            <a:r>
              <a:rPr lang="en-US" b="1" u="sng" dirty="0"/>
              <a:t>Spreadsheet vs. Databases</a:t>
            </a:r>
            <a:r>
              <a:rPr lang="en-US" dirty="0"/>
              <a:t> – A spreadsheet is a flat file with columns and rows for data. A database has multiple files (tables) that can be linked to one another relationally.</a:t>
            </a:r>
          </a:p>
          <a:p>
            <a:r>
              <a:rPr lang="en-US" dirty="0"/>
              <a:t> </a:t>
            </a:r>
          </a:p>
        </p:txBody>
      </p:sp>
      <p:sp>
        <p:nvSpPr>
          <p:cNvPr id="4" name="Slide Number Placeholder 3"/>
          <p:cNvSpPr>
            <a:spLocks noGrp="1"/>
          </p:cNvSpPr>
          <p:nvPr>
            <p:ph type="sldNum" sz="quarter" idx="10"/>
          </p:nvPr>
        </p:nvSpPr>
        <p:spPr/>
        <p:txBody>
          <a:bodyPr/>
          <a:lstStyle/>
          <a:p>
            <a:fld id="{6A50D8DF-0FB1-4B92-B4FE-774361820661}" type="slidenum">
              <a:rPr lang="en-US" smtClean="0"/>
              <a:t>16</a:t>
            </a:fld>
            <a:endParaRPr lang="en-US"/>
          </a:p>
        </p:txBody>
      </p:sp>
    </p:spTree>
    <p:extLst>
      <p:ext uri="{BB962C8B-B14F-4D97-AF65-F5344CB8AC3E}">
        <p14:creationId xmlns:p14="http://schemas.microsoft.com/office/powerpoint/2010/main" val="111027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  our tips and suggestions for structuring your program data into four areas. </a:t>
            </a:r>
          </a:p>
          <a:p>
            <a:endParaRPr lang="en-US" dirty="0"/>
          </a:p>
          <a:p>
            <a:r>
              <a:rPr lang="en-US" b="1" u="sng" dirty="0"/>
              <a:t>Documentation</a:t>
            </a:r>
            <a:r>
              <a:rPr lang="en-US" dirty="0"/>
              <a:t> – recording and sharing data choices</a:t>
            </a:r>
          </a:p>
          <a:p>
            <a:r>
              <a:rPr lang="en-US" b="1" u="sng" dirty="0"/>
              <a:t>Standardization </a:t>
            </a:r>
            <a:r>
              <a:rPr lang="en-US" dirty="0"/>
              <a:t>-- Consistent entering and labeling of data</a:t>
            </a:r>
          </a:p>
          <a:p>
            <a:r>
              <a:rPr lang="en-US" b="1" u="sng" dirty="0"/>
              <a:t>Atomization </a:t>
            </a:r>
            <a:r>
              <a:rPr lang="en-US" dirty="0"/>
              <a:t>-- Breaking data into the smallest logical unit</a:t>
            </a:r>
          </a:p>
          <a:p>
            <a:r>
              <a:rPr lang="en-US" b="1" u="sng" dirty="0"/>
              <a:t>Manipulation Techniques </a:t>
            </a:r>
            <a:r>
              <a:rPr lang="en-US" dirty="0"/>
              <a:t>-- Basic changes to data to better understand or display information</a:t>
            </a:r>
          </a:p>
          <a:p>
            <a:endParaRPr lang="en-US" dirty="0"/>
          </a:p>
          <a:p>
            <a:endParaRPr lang="en-US" dirty="0"/>
          </a:p>
        </p:txBody>
      </p:sp>
      <p:sp>
        <p:nvSpPr>
          <p:cNvPr id="4" name="Slide Number Placeholder 3"/>
          <p:cNvSpPr>
            <a:spLocks noGrp="1"/>
          </p:cNvSpPr>
          <p:nvPr>
            <p:ph type="sldNum" sz="quarter" idx="10"/>
          </p:nvPr>
        </p:nvSpPr>
        <p:spPr/>
        <p:txBody>
          <a:bodyPr/>
          <a:lstStyle/>
          <a:p>
            <a:fld id="{6A50D8DF-0FB1-4B92-B4FE-774361820661}" type="slidenum">
              <a:rPr lang="en-US" smtClean="0"/>
              <a:t>17</a:t>
            </a:fld>
            <a:endParaRPr lang="en-US"/>
          </a:p>
        </p:txBody>
      </p:sp>
    </p:spTree>
    <p:extLst>
      <p:ext uri="{BB962C8B-B14F-4D97-AF65-F5344CB8AC3E}">
        <p14:creationId xmlns:p14="http://schemas.microsoft.com/office/powerpoint/2010/main" val="538759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18</a:t>
            </a:fld>
            <a:endParaRPr lang="en-US"/>
          </a:p>
        </p:txBody>
      </p:sp>
    </p:spTree>
    <p:extLst>
      <p:ext uri="{BB962C8B-B14F-4D97-AF65-F5344CB8AC3E}">
        <p14:creationId xmlns:p14="http://schemas.microsoft.com/office/powerpoint/2010/main" val="681479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19</a:t>
            </a:fld>
            <a:endParaRPr lang="en-US"/>
          </a:p>
        </p:txBody>
      </p:sp>
    </p:spTree>
    <p:extLst>
      <p:ext uri="{BB962C8B-B14F-4D97-AF65-F5344CB8AC3E}">
        <p14:creationId xmlns:p14="http://schemas.microsoft.com/office/powerpoint/2010/main" val="30796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t>
            </a:r>
          </a:p>
          <a:p>
            <a:endParaRPr lang="en-US" dirty="0"/>
          </a:p>
          <a:p>
            <a:r>
              <a:rPr lang="en-US" dirty="0"/>
              <a:t>For those of you that don’t know us. I am Tina Ughrin and this is John Ughrin. We are partners in Smile Minded </a:t>
            </a:r>
            <a:r>
              <a:rPr lang="en-US" dirty="0" err="1"/>
              <a:t>Smartworks</a:t>
            </a:r>
            <a:r>
              <a:rPr lang="en-US" dirty="0"/>
              <a:t>. We are very excited to kick off this first workshop in our series. Telling Your Program’s Story: Data Basics.</a:t>
            </a:r>
          </a:p>
          <a:p>
            <a:endParaRPr lang="en-US" dirty="0"/>
          </a:p>
          <a:p>
            <a:r>
              <a:rPr lang="en-US" dirty="0"/>
              <a:t>I hope you all had a chance to grab a cup of coffee and some of the delicious cookies from Sweet Mary’s. </a:t>
            </a:r>
          </a:p>
          <a:p>
            <a:endParaRPr lang="en-US" dirty="0"/>
          </a:p>
          <a:p>
            <a:r>
              <a:rPr lang="en-US" dirty="0"/>
              <a:t>I loved hearing some of your stories as we were checking in. Would one of you like to share a story you heard this afternoon from another program?</a:t>
            </a:r>
          </a:p>
          <a:p>
            <a:endParaRPr lang="en-US" dirty="0"/>
          </a:p>
          <a:p>
            <a:r>
              <a:rPr lang="en-US" dirty="0"/>
              <a:t>Great example! Thanks! We are going to get started.</a:t>
            </a:r>
          </a:p>
        </p:txBody>
      </p:sp>
      <p:sp>
        <p:nvSpPr>
          <p:cNvPr id="4" name="Slide Number Placeholder 3"/>
          <p:cNvSpPr>
            <a:spLocks noGrp="1"/>
          </p:cNvSpPr>
          <p:nvPr>
            <p:ph type="sldNum" sz="quarter" idx="10"/>
          </p:nvPr>
        </p:nvSpPr>
        <p:spPr/>
        <p:txBody>
          <a:bodyPr/>
          <a:lstStyle/>
          <a:p>
            <a:fld id="{6A50D8DF-0FB1-4B92-B4FE-774361820661}" type="slidenum">
              <a:rPr lang="en-US" smtClean="0"/>
              <a:t>2</a:t>
            </a:fld>
            <a:endParaRPr lang="en-US"/>
          </a:p>
        </p:txBody>
      </p:sp>
    </p:spTree>
    <p:extLst>
      <p:ext uri="{BB962C8B-B14F-4D97-AF65-F5344CB8AC3E}">
        <p14:creationId xmlns:p14="http://schemas.microsoft.com/office/powerpoint/2010/main" val="268128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20</a:t>
            </a:fld>
            <a:endParaRPr lang="en-US"/>
          </a:p>
        </p:txBody>
      </p:sp>
    </p:spTree>
    <p:extLst>
      <p:ext uri="{BB962C8B-B14F-4D97-AF65-F5344CB8AC3E}">
        <p14:creationId xmlns:p14="http://schemas.microsoft.com/office/powerpoint/2010/main" val="12214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21</a:t>
            </a:fld>
            <a:endParaRPr lang="en-US"/>
          </a:p>
        </p:txBody>
      </p:sp>
    </p:spTree>
    <p:extLst>
      <p:ext uri="{BB962C8B-B14F-4D97-AF65-F5344CB8AC3E}">
        <p14:creationId xmlns:p14="http://schemas.microsoft.com/office/powerpoint/2010/main" val="4237955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22</a:t>
            </a:fld>
            <a:endParaRPr lang="en-US"/>
          </a:p>
        </p:txBody>
      </p:sp>
    </p:spTree>
    <p:extLst>
      <p:ext uri="{BB962C8B-B14F-4D97-AF65-F5344CB8AC3E}">
        <p14:creationId xmlns:p14="http://schemas.microsoft.com/office/powerpoint/2010/main" val="166568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23</a:t>
            </a:fld>
            <a:endParaRPr lang="en-US"/>
          </a:p>
        </p:txBody>
      </p:sp>
    </p:spTree>
    <p:extLst>
      <p:ext uri="{BB962C8B-B14F-4D97-AF65-F5344CB8AC3E}">
        <p14:creationId xmlns:p14="http://schemas.microsoft.com/office/powerpoint/2010/main" val="767219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24</a:t>
            </a:fld>
            <a:endParaRPr lang="en-US"/>
          </a:p>
        </p:txBody>
      </p:sp>
    </p:spTree>
    <p:extLst>
      <p:ext uri="{BB962C8B-B14F-4D97-AF65-F5344CB8AC3E}">
        <p14:creationId xmlns:p14="http://schemas.microsoft.com/office/powerpoint/2010/main" val="561470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25</a:t>
            </a:fld>
            <a:endParaRPr lang="en-US"/>
          </a:p>
        </p:txBody>
      </p:sp>
    </p:spTree>
    <p:extLst>
      <p:ext uri="{BB962C8B-B14F-4D97-AF65-F5344CB8AC3E}">
        <p14:creationId xmlns:p14="http://schemas.microsoft.com/office/powerpoint/2010/main" val="247044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26</a:t>
            </a:fld>
            <a:endParaRPr lang="en-US"/>
          </a:p>
        </p:txBody>
      </p:sp>
    </p:spTree>
    <p:extLst>
      <p:ext uri="{BB962C8B-B14F-4D97-AF65-F5344CB8AC3E}">
        <p14:creationId xmlns:p14="http://schemas.microsoft.com/office/powerpoint/2010/main" val="1031417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27</a:t>
            </a:fld>
            <a:endParaRPr lang="en-US"/>
          </a:p>
        </p:txBody>
      </p:sp>
    </p:spTree>
    <p:extLst>
      <p:ext uri="{BB962C8B-B14F-4D97-AF65-F5344CB8AC3E}">
        <p14:creationId xmlns:p14="http://schemas.microsoft.com/office/powerpoint/2010/main" val="3427456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28</a:t>
            </a:fld>
            <a:endParaRPr lang="en-US"/>
          </a:p>
        </p:txBody>
      </p:sp>
    </p:spTree>
    <p:extLst>
      <p:ext uri="{BB962C8B-B14F-4D97-AF65-F5344CB8AC3E}">
        <p14:creationId xmlns:p14="http://schemas.microsoft.com/office/powerpoint/2010/main" val="2660022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29</a:t>
            </a:fld>
            <a:endParaRPr lang="en-US"/>
          </a:p>
        </p:txBody>
      </p:sp>
    </p:spTree>
    <p:extLst>
      <p:ext uri="{BB962C8B-B14F-4D97-AF65-F5344CB8AC3E}">
        <p14:creationId xmlns:p14="http://schemas.microsoft.com/office/powerpoint/2010/main" val="325483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afternoon, we will concentrate on three key aspects of Telling Your Program’s Story. We will start with a foundation in what your audiences need to know about your program. We will then be joined by Matt </a:t>
            </a:r>
            <a:r>
              <a:rPr lang="en-US" dirty="0" err="1"/>
              <a:t>Deevers</a:t>
            </a:r>
            <a:r>
              <a:rPr lang="en-US" dirty="0"/>
              <a:t> and Cristina Gonzalez Alcala to hear their suggestions based on their expertise and experience with communicating with data to partners and funders. Finally, we will get into the weeds of dealing with some of the frustrations we all have in structuring data to better tell our program’s stories.</a:t>
            </a:r>
          </a:p>
          <a:p>
            <a:endParaRPr lang="en-US" dirty="0"/>
          </a:p>
          <a:p>
            <a:r>
              <a:rPr lang="en-US" dirty="0"/>
              <a:t>Just a few housekeeping notes. We will not be taking any formal breaks, so feel free to grab another cookie, water, or step out to restroom which is across hall as needed. Also, four participants will be joining us at 3:00. I just don’t want you to be too surprised when our class suddenly grows.</a:t>
            </a:r>
          </a:p>
          <a:p>
            <a:endParaRPr lang="en-US" dirty="0"/>
          </a:p>
          <a:p>
            <a:endParaRPr lang="en-US" dirty="0"/>
          </a:p>
        </p:txBody>
      </p:sp>
      <p:sp>
        <p:nvSpPr>
          <p:cNvPr id="4" name="Slide Number Placeholder 3"/>
          <p:cNvSpPr>
            <a:spLocks noGrp="1"/>
          </p:cNvSpPr>
          <p:nvPr>
            <p:ph type="sldNum" sz="quarter" idx="10"/>
          </p:nvPr>
        </p:nvSpPr>
        <p:spPr/>
        <p:txBody>
          <a:bodyPr/>
          <a:lstStyle/>
          <a:p>
            <a:fld id="{6A50D8DF-0FB1-4B92-B4FE-774361820661}" type="slidenum">
              <a:rPr lang="en-US" smtClean="0"/>
              <a:t>3</a:t>
            </a:fld>
            <a:endParaRPr lang="en-US"/>
          </a:p>
        </p:txBody>
      </p:sp>
    </p:spTree>
    <p:extLst>
      <p:ext uri="{BB962C8B-B14F-4D97-AF65-F5344CB8AC3E}">
        <p14:creationId xmlns:p14="http://schemas.microsoft.com/office/powerpoint/2010/main" val="3282281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30</a:t>
            </a:fld>
            <a:endParaRPr lang="en-US"/>
          </a:p>
        </p:txBody>
      </p:sp>
    </p:spTree>
    <p:extLst>
      <p:ext uri="{BB962C8B-B14F-4D97-AF65-F5344CB8AC3E}">
        <p14:creationId xmlns:p14="http://schemas.microsoft.com/office/powerpoint/2010/main" val="4177686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31</a:t>
            </a:fld>
            <a:endParaRPr lang="en-US"/>
          </a:p>
        </p:txBody>
      </p:sp>
    </p:spTree>
    <p:extLst>
      <p:ext uri="{BB962C8B-B14F-4D97-AF65-F5344CB8AC3E}">
        <p14:creationId xmlns:p14="http://schemas.microsoft.com/office/powerpoint/2010/main" val="2748142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32</a:t>
            </a:fld>
            <a:endParaRPr lang="en-US"/>
          </a:p>
        </p:txBody>
      </p:sp>
    </p:spTree>
    <p:extLst>
      <p:ext uri="{BB962C8B-B14F-4D97-AF65-F5344CB8AC3E}">
        <p14:creationId xmlns:p14="http://schemas.microsoft.com/office/powerpoint/2010/main" val="3549791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33</a:t>
            </a:fld>
            <a:endParaRPr lang="en-US"/>
          </a:p>
        </p:txBody>
      </p:sp>
    </p:spTree>
    <p:extLst>
      <p:ext uri="{BB962C8B-B14F-4D97-AF65-F5344CB8AC3E}">
        <p14:creationId xmlns:p14="http://schemas.microsoft.com/office/powerpoint/2010/main" val="3153006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34</a:t>
            </a:fld>
            <a:endParaRPr lang="en-US"/>
          </a:p>
        </p:txBody>
      </p:sp>
    </p:spTree>
    <p:extLst>
      <p:ext uri="{BB962C8B-B14F-4D97-AF65-F5344CB8AC3E}">
        <p14:creationId xmlns:p14="http://schemas.microsoft.com/office/powerpoint/2010/main" val="3865353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35</a:t>
            </a:fld>
            <a:endParaRPr lang="en-US"/>
          </a:p>
        </p:txBody>
      </p:sp>
    </p:spTree>
    <p:extLst>
      <p:ext uri="{BB962C8B-B14F-4D97-AF65-F5344CB8AC3E}">
        <p14:creationId xmlns:p14="http://schemas.microsoft.com/office/powerpoint/2010/main" val="3528575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36</a:t>
            </a:fld>
            <a:endParaRPr lang="en-US"/>
          </a:p>
        </p:txBody>
      </p:sp>
    </p:spTree>
    <p:extLst>
      <p:ext uri="{BB962C8B-B14F-4D97-AF65-F5344CB8AC3E}">
        <p14:creationId xmlns:p14="http://schemas.microsoft.com/office/powerpoint/2010/main" val="4135955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0D8DF-0FB1-4B92-B4FE-774361820661}" type="slidenum">
              <a:rPr lang="en-US" smtClean="0"/>
              <a:t>37</a:t>
            </a:fld>
            <a:endParaRPr lang="en-US"/>
          </a:p>
        </p:txBody>
      </p:sp>
    </p:spTree>
    <p:extLst>
      <p:ext uri="{BB962C8B-B14F-4D97-AF65-F5344CB8AC3E}">
        <p14:creationId xmlns:p14="http://schemas.microsoft.com/office/powerpoint/2010/main" val="1561691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33825"/>
          </a:xfrm>
        </p:spPr>
        <p:txBody>
          <a:bodyPr/>
          <a:lstStyle/>
          <a:p>
            <a:r>
              <a:rPr lang="en-US" dirty="0"/>
              <a:t>As our workshop is just a few short hours and we want to be sure that you leave with the tools you need to implement what you learn when you are back at your desk, we have added a Members section to our website.  </a:t>
            </a:r>
          </a:p>
          <a:p>
            <a:endParaRPr lang="en-US" dirty="0"/>
          </a:p>
          <a:p>
            <a:r>
              <a:rPr lang="en-US" dirty="0"/>
              <a:t>This will give you access to the data we will use today, the power point, and some additional resources. Please click on the link and register. When you are done registering, if you can look up at the front of the class, we will know you are done and can approve everyone’s registration. </a:t>
            </a:r>
          </a:p>
          <a:p>
            <a:endParaRPr lang="en-US" dirty="0"/>
          </a:p>
          <a:p>
            <a:r>
              <a:rPr lang="en-US" dirty="0"/>
              <a:t>Great! You will note that in the Members section, there is a Power Point Presentation. </a:t>
            </a:r>
          </a:p>
          <a:p>
            <a:endParaRPr lang="en-US" dirty="0"/>
          </a:p>
          <a:p>
            <a:r>
              <a:rPr lang="en-US" dirty="0"/>
              <a:t>Also in the Members section there are several Excel files.  Please download the file labeled Classwork Version. We will be using that file later this afternoon. The other is labeled Homework. The Homework file is for you to use after the workshop to practice what you have learned.</a:t>
            </a:r>
          </a:p>
          <a:p>
            <a:endParaRPr lang="en-US" dirty="0"/>
          </a:p>
          <a:p>
            <a:r>
              <a:rPr lang="en-US" dirty="0"/>
              <a:t>Finally, there are handouts that go into more detail for you to access after the workshop.</a:t>
            </a:r>
          </a:p>
        </p:txBody>
      </p:sp>
      <p:sp>
        <p:nvSpPr>
          <p:cNvPr id="4" name="Slide Number Placeholder 3"/>
          <p:cNvSpPr>
            <a:spLocks noGrp="1"/>
          </p:cNvSpPr>
          <p:nvPr>
            <p:ph type="sldNum" sz="quarter" idx="10"/>
          </p:nvPr>
        </p:nvSpPr>
        <p:spPr/>
        <p:txBody>
          <a:bodyPr/>
          <a:lstStyle/>
          <a:p>
            <a:fld id="{6A50D8DF-0FB1-4B92-B4FE-774361820661}" type="slidenum">
              <a:rPr lang="en-US" smtClean="0"/>
              <a:t>4</a:t>
            </a:fld>
            <a:endParaRPr lang="en-US"/>
          </a:p>
        </p:txBody>
      </p:sp>
    </p:spTree>
    <p:extLst>
      <p:ext uri="{BB962C8B-B14F-4D97-AF65-F5344CB8AC3E}">
        <p14:creationId xmlns:p14="http://schemas.microsoft.com/office/powerpoint/2010/main" val="2280531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workshop is the first in a series we will be offering both face to face and online.</a:t>
            </a:r>
          </a:p>
          <a:p>
            <a:endParaRPr lang="en-US" dirty="0"/>
          </a:p>
          <a:p>
            <a:r>
              <a:rPr lang="en-US" dirty="0"/>
              <a:t>We will begin today by exploring who are your audiences and what do they need to know about your program. We will then look at how you structure your data to best communicate  your data internally and with partners.</a:t>
            </a:r>
          </a:p>
          <a:p>
            <a:endParaRPr lang="en-US" dirty="0"/>
          </a:p>
          <a:p>
            <a:r>
              <a:rPr lang="en-US" dirty="0"/>
              <a:t>Other workshops will explore what data you need to collect, how to collect , analyze, and report that data.  We will have both introductory workshops (like today) and more advanced workshops. </a:t>
            </a:r>
          </a:p>
          <a:p>
            <a:endParaRPr lang="en-US" dirty="0"/>
          </a:p>
          <a:p>
            <a:r>
              <a:rPr lang="en-US" dirty="0"/>
              <a:t>At the end of our workshop today, we will ask you to complete a survey about what worked and what else you would like to see offered.</a:t>
            </a:r>
          </a:p>
          <a:p>
            <a:endParaRPr lang="en-US" dirty="0"/>
          </a:p>
        </p:txBody>
      </p:sp>
      <p:sp>
        <p:nvSpPr>
          <p:cNvPr id="4" name="Slide Number Placeholder 3"/>
          <p:cNvSpPr>
            <a:spLocks noGrp="1"/>
          </p:cNvSpPr>
          <p:nvPr>
            <p:ph type="sldNum" sz="quarter" idx="10"/>
          </p:nvPr>
        </p:nvSpPr>
        <p:spPr/>
        <p:txBody>
          <a:bodyPr/>
          <a:lstStyle/>
          <a:p>
            <a:fld id="{6A50D8DF-0FB1-4B92-B4FE-774361820661}" type="slidenum">
              <a:rPr lang="en-US" smtClean="0"/>
              <a:t>5</a:t>
            </a:fld>
            <a:endParaRPr lang="en-US"/>
          </a:p>
        </p:txBody>
      </p:sp>
    </p:spTree>
    <p:extLst>
      <p:ext uri="{BB962C8B-B14F-4D97-AF65-F5344CB8AC3E}">
        <p14:creationId xmlns:p14="http://schemas.microsoft.com/office/powerpoint/2010/main" val="324664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we will be answering the following questions:</a:t>
            </a:r>
          </a:p>
          <a:p>
            <a:endParaRPr lang="en-US" dirty="0"/>
          </a:p>
          <a:p>
            <a:endParaRPr lang="en-US" dirty="0"/>
          </a:p>
        </p:txBody>
      </p:sp>
      <p:sp>
        <p:nvSpPr>
          <p:cNvPr id="4" name="Slide Number Placeholder 3"/>
          <p:cNvSpPr>
            <a:spLocks noGrp="1"/>
          </p:cNvSpPr>
          <p:nvPr>
            <p:ph type="sldNum" sz="quarter" idx="10"/>
          </p:nvPr>
        </p:nvSpPr>
        <p:spPr/>
        <p:txBody>
          <a:bodyPr/>
          <a:lstStyle/>
          <a:p>
            <a:fld id="{6A50D8DF-0FB1-4B92-B4FE-774361820661}" type="slidenum">
              <a:rPr lang="en-US" smtClean="0"/>
              <a:t>6</a:t>
            </a:fld>
            <a:endParaRPr lang="en-US"/>
          </a:p>
        </p:txBody>
      </p:sp>
    </p:spTree>
    <p:extLst>
      <p:ext uri="{BB962C8B-B14F-4D97-AF65-F5344CB8AC3E}">
        <p14:creationId xmlns:p14="http://schemas.microsoft.com/office/powerpoint/2010/main" val="276685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Telling Your Program’s Story can take several forms depending on your audience. It is tempting to collect information for one audience to be used for other audiences. While the questions that you ask and the data that you collect for each audience will have overlap, the needs of each audience are distinct. We can better reach each audience if we are intentional about addressing each audience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A50D8DF-0FB1-4B92-B4FE-774361820661}" type="slidenum">
              <a:rPr lang="en-US" smtClean="0"/>
              <a:t>7</a:t>
            </a:fld>
            <a:endParaRPr lang="en-US"/>
          </a:p>
        </p:txBody>
      </p:sp>
    </p:spTree>
    <p:extLst>
      <p:ext uri="{BB962C8B-B14F-4D97-AF65-F5344CB8AC3E}">
        <p14:creationId xmlns:p14="http://schemas.microsoft.com/office/powerpoint/2010/main" val="842633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first audience is internal – your staff and volunteers. This audience helps you to celebrate your program’s successes but also course correct. Ideally, as your program is unfolding, you will monitor whether you are meeting your goals and objectives, implementing resources wisely and efficiently, gathering what you need to know about your participants/clients to better serve them and making adjustments to the program as you evaluate what is and what is not working. Asking key questions can help you work with your staff and volunteers to engage in formative (on-going or continuous) evaluation.</a:t>
            </a:r>
          </a:p>
          <a:p>
            <a:endParaRPr lang="en-US" dirty="0"/>
          </a:p>
          <a:p>
            <a:r>
              <a:rPr lang="en-US" dirty="0"/>
              <a:t>Any questions on Staff &amp; Volunteers?</a:t>
            </a:r>
          </a:p>
          <a:p>
            <a:endParaRPr lang="en-US" dirty="0"/>
          </a:p>
          <a:p>
            <a:endParaRPr lang="en-US" dirty="0"/>
          </a:p>
        </p:txBody>
      </p:sp>
      <p:sp>
        <p:nvSpPr>
          <p:cNvPr id="4" name="Slide Number Placeholder 3"/>
          <p:cNvSpPr>
            <a:spLocks noGrp="1"/>
          </p:cNvSpPr>
          <p:nvPr>
            <p:ph type="sldNum" sz="quarter" idx="10"/>
          </p:nvPr>
        </p:nvSpPr>
        <p:spPr/>
        <p:txBody>
          <a:bodyPr/>
          <a:lstStyle/>
          <a:p>
            <a:fld id="{6A50D8DF-0FB1-4B92-B4FE-774361820661}" type="slidenum">
              <a:rPr lang="en-US" smtClean="0"/>
              <a:t>8</a:t>
            </a:fld>
            <a:endParaRPr lang="en-US"/>
          </a:p>
        </p:txBody>
      </p:sp>
    </p:spTree>
    <p:extLst>
      <p:ext uri="{BB962C8B-B14F-4D97-AF65-F5344CB8AC3E}">
        <p14:creationId xmlns:p14="http://schemas.microsoft.com/office/powerpoint/2010/main" val="401569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second key audience are your donors and funders. This audience is most interested in whether you are succeeding and if you are sustainable. Typically, funders look for summative evaluation (end of the grant, end of the year, etc.). </a:t>
            </a:r>
          </a:p>
          <a:p>
            <a:endParaRPr lang="en-US" dirty="0"/>
          </a:p>
          <a:p>
            <a:r>
              <a:rPr lang="en-US" dirty="0"/>
              <a:t>Traditionally, they have asked programs to track and report on summative evaluation through a logic model. This is one version of a logic model. The reference and more information about the logic model are in the handouts in the Member section of the website.</a:t>
            </a:r>
          </a:p>
          <a:p>
            <a:endParaRPr lang="en-US" dirty="0"/>
          </a:p>
          <a:p>
            <a:r>
              <a:rPr lang="en-US" dirty="0"/>
              <a:t>This model is still expected by many funders. Although a few are moving toward new models of evaluation including collective impact. Future workshops will explore these models in more detail.</a:t>
            </a:r>
          </a:p>
          <a:p>
            <a:endParaRPr lang="en-US" dirty="0"/>
          </a:p>
          <a:p>
            <a:r>
              <a:rPr lang="en-US" dirty="0"/>
              <a:t>For our purposes today, what is key to note is that the logic model includes providing background and context in terms of the situation or gaps the program addresses, inputs (resources invested), outputs (who is served and how), and outcomes (what are the short, medium, and long term impacts).</a:t>
            </a:r>
          </a:p>
        </p:txBody>
      </p:sp>
      <p:sp>
        <p:nvSpPr>
          <p:cNvPr id="4" name="Slide Number Placeholder 3"/>
          <p:cNvSpPr>
            <a:spLocks noGrp="1"/>
          </p:cNvSpPr>
          <p:nvPr>
            <p:ph type="sldNum" sz="quarter" idx="10"/>
          </p:nvPr>
        </p:nvSpPr>
        <p:spPr/>
        <p:txBody>
          <a:bodyPr/>
          <a:lstStyle/>
          <a:p>
            <a:fld id="{6A50D8DF-0FB1-4B92-B4FE-774361820661}" type="slidenum">
              <a:rPr lang="en-US" smtClean="0"/>
              <a:t>9</a:t>
            </a:fld>
            <a:endParaRPr lang="en-US"/>
          </a:p>
        </p:txBody>
      </p:sp>
    </p:spTree>
    <p:extLst>
      <p:ext uri="{BB962C8B-B14F-4D97-AF65-F5344CB8AC3E}">
        <p14:creationId xmlns:p14="http://schemas.microsoft.com/office/powerpoint/2010/main" val="184400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971F804-D1A7-4294-B981-3DE438F28F44}" type="datetime1">
              <a:rPr lang="en-US" smtClean="0"/>
              <a:t>5/11/2016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Copyright © 2016 [Smile Minded Smartworks, LLC]. All Rights Reserved</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90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ACBC8F-9B27-4653-AF8D-33B9F501ED14}" type="datetime1">
              <a:rPr lang="en-US" smtClean="0"/>
              <a:t>5/11/2016</a:t>
            </a:fld>
            <a:endParaRPr lang="en-US" dirty="0"/>
          </a:p>
        </p:txBody>
      </p:sp>
      <p:sp>
        <p:nvSpPr>
          <p:cNvPr id="5" name="Footer Placeholder 4"/>
          <p:cNvSpPr>
            <a:spLocks noGrp="1"/>
          </p:cNvSpPr>
          <p:nvPr>
            <p:ph type="ftr" sz="quarter" idx="11"/>
          </p:nvPr>
        </p:nvSpPr>
        <p:spPr/>
        <p:txBody>
          <a:bodyPr/>
          <a:lstStyle/>
          <a:p>
            <a:r>
              <a:rPr lang="en-US"/>
              <a:t>Copyright © 2016 [Smile Minded Smartworks, LLC]. All Rights Reserved</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30589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446F6-419F-4D00-BE5F-4EF19CC55FB9}" type="datetime1">
              <a:rPr lang="en-US" smtClean="0"/>
              <a:t>5/11/2016</a:t>
            </a:fld>
            <a:endParaRPr lang="en-US" dirty="0"/>
          </a:p>
        </p:txBody>
      </p:sp>
      <p:sp>
        <p:nvSpPr>
          <p:cNvPr id="5" name="Footer Placeholder 4"/>
          <p:cNvSpPr>
            <a:spLocks noGrp="1"/>
          </p:cNvSpPr>
          <p:nvPr>
            <p:ph type="ftr" sz="quarter" idx="11"/>
          </p:nvPr>
        </p:nvSpPr>
        <p:spPr/>
        <p:txBody>
          <a:bodyPr/>
          <a:lstStyle/>
          <a:p>
            <a:r>
              <a:rPr lang="en-US"/>
              <a:t>Copyright © 2016 [Smile Minded Smartworks, LLC].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3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31152A-78B0-4B01-A610-B90747DFB340}" type="datetime1">
              <a:rPr lang="en-US" smtClean="0"/>
              <a:t>5/11/2016</a:t>
            </a:fld>
            <a:endParaRPr lang="en-US" dirty="0"/>
          </a:p>
        </p:txBody>
      </p:sp>
      <p:sp>
        <p:nvSpPr>
          <p:cNvPr id="5" name="Footer Placeholder 4"/>
          <p:cNvSpPr>
            <a:spLocks noGrp="1"/>
          </p:cNvSpPr>
          <p:nvPr>
            <p:ph type="ftr" sz="quarter" idx="11"/>
          </p:nvPr>
        </p:nvSpPr>
        <p:spPr/>
        <p:txBody>
          <a:bodyPr/>
          <a:lstStyle/>
          <a:p>
            <a:r>
              <a:rPr lang="en-US"/>
              <a:t>Copyright © 2016 [Smile Minded Smartworks, LLC].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439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B814DF-0786-456A-B4F2-92A7A524FCBE}" type="datetime1">
              <a:rPr lang="en-US" smtClean="0"/>
              <a:t>5/11/2016</a:t>
            </a:fld>
            <a:endParaRPr lang="en-US" dirty="0"/>
          </a:p>
        </p:txBody>
      </p:sp>
      <p:sp>
        <p:nvSpPr>
          <p:cNvPr id="5" name="Footer Placeholder 4"/>
          <p:cNvSpPr>
            <a:spLocks noGrp="1"/>
          </p:cNvSpPr>
          <p:nvPr>
            <p:ph type="ftr" sz="quarter" idx="11"/>
          </p:nvPr>
        </p:nvSpPr>
        <p:spPr/>
        <p:txBody>
          <a:bodyPr/>
          <a:lstStyle/>
          <a:p>
            <a:r>
              <a:rPr lang="en-US"/>
              <a:t>Copyright © 2016 [Smile Minded Smartworks, LLC].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60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4912DE-CF50-4599-A33B-38917B48C43A}" type="datetime1">
              <a:rPr lang="en-US" smtClean="0"/>
              <a:t>5/11/2016</a:t>
            </a:fld>
            <a:endParaRPr lang="en-US" dirty="0"/>
          </a:p>
        </p:txBody>
      </p:sp>
      <p:sp>
        <p:nvSpPr>
          <p:cNvPr id="6" name="Footer Placeholder 5"/>
          <p:cNvSpPr>
            <a:spLocks noGrp="1"/>
          </p:cNvSpPr>
          <p:nvPr>
            <p:ph type="ftr" sz="quarter" idx="11"/>
          </p:nvPr>
        </p:nvSpPr>
        <p:spPr/>
        <p:txBody>
          <a:bodyPr/>
          <a:lstStyle/>
          <a:p>
            <a:r>
              <a:rPr lang="en-US"/>
              <a:t>Copyright © 2016 [Smile Minded Smartworks, LLC]. All Rights Reserved</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97529818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BC32C7-0840-4457-BFDA-E70DD4D3E4E8}" type="datetime1">
              <a:rPr lang="en-US" smtClean="0"/>
              <a:t>5/11/2016</a:t>
            </a:fld>
            <a:endParaRPr lang="en-US" dirty="0"/>
          </a:p>
        </p:txBody>
      </p:sp>
      <p:sp>
        <p:nvSpPr>
          <p:cNvPr id="8" name="Footer Placeholder 7"/>
          <p:cNvSpPr>
            <a:spLocks noGrp="1"/>
          </p:cNvSpPr>
          <p:nvPr>
            <p:ph type="ftr" sz="quarter" idx="11"/>
          </p:nvPr>
        </p:nvSpPr>
        <p:spPr/>
        <p:txBody>
          <a:bodyPr/>
          <a:lstStyle/>
          <a:p>
            <a:r>
              <a:rPr lang="en-US"/>
              <a:t>Copyright © 2016 [Smile Minded Smartworks, LLC].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180262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53351B-F442-4295-BDE1-68B15B489215}" type="datetime1">
              <a:rPr lang="en-US" smtClean="0"/>
              <a:t>5/11/2016</a:t>
            </a:fld>
            <a:endParaRPr lang="en-US" dirty="0"/>
          </a:p>
        </p:txBody>
      </p:sp>
      <p:sp>
        <p:nvSpPr>
          <p:cNvPr id="4" name="Footer Placeholder 3"/>
          <p:cNvSpPr>
            <a:spLocks noGrp="1"/>
          </p:cNvSpPr>
          <p:nvPr>
            <p:ph type="ftr" sz="quarter" idx="11"/>
          </p:nvPr>
        </p:nvSpPr>
        <p:spPr/>
        <p:txBody>
          <a:bodyPr/>
          <a:lstStyle/>
          <a:p>
            <a:r>
              <a:rPr lang="en-US"/>
              <a:t>Copyright © 2016 [Smile Minded Smartworks, LLC].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660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CBFE6-C63A-4611-87F3-A2AD7D1F0816}" type="datetime1">
              <a:rPr lang="en-US" smtClean="0"/>
              <a:t>5/11/2016</a:t>
            </a:fld>
            <a:endParaRPr lang="en-US"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129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9F90CB-7379-49A8-A9ED-80113BDC3F46}" type="datetime1">
              <a:rPr lang="en-US" smtClean="0"/>
              <a:t>5/11/2016</a:t>
            </a:fld>
            <a:endParaRPr lang="en-US" dirty="0"/>
          </a:p>
        </p:txBody>
      </p:sp>
      <p:sp>
        <p:nvSpPr>
          <p:cNvPr id="6" name="Footer Placeholder 5"/>
          <p:cNvSpPr>
            <a:spLocks noGrp="1"/>
          </p:cNvSpPr>
          <p:nvPr>
            <p:ph type="ftr" sz="quarter" idx="11"/>
          </p:nvPr>
        </p:nvSpPr>
        <p:spPr/>
        <p:txBody>
          <a:bodyPr/>
          <a:lstStyle/>
          <a:p>
            <a:r>
              <a:rPr lang="en-US"/>
              <a:t>Copyright © 2016 [Smile Minded Smartworks, LLC]. All Rights Reserved</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04150813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199D48-560B-4E21-809D-C76AB9880DC0}" type="datetime1">
              <a:rPr lang="en-US" smtClean="0"/>
              <a:t>5/11/2016</a:t>
            </a:fld>
            <a:endParaRPr lang="en-US" dirty="0"/>
          </a:p>
        </p:txBody>
      </p:sp>
      <p:sp>
        <p:nvSpPr>
          <p:cNvPr id="6" name="Footer Placeholder 5"/>
          <p:cNvSpPr>
            <a:spLocks noGrp="1"/>
          </p:cNvSpPr>
          <p:nvPr>
            <p:ph type="ftr" sz="quarter" idx="11"/>
          </p:nvPr>
        </p:nvSpPr>
        <p:spPr/>
        <p:txBody>
          <a:bodyPr/>
          <a:lstStyle/>
          <a:p>
            <a:r>
              <a:rPr lang="en-US"/>
              <a:t>Copyright © 2016 [Smile Minded Smartworks, LLC].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811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EFF01B1-AA88-418A-8EBD-449DCC2EF433}" type="datetime1">
              <a:rPr lang="en-US" smtClean="0"/>
              <a:t>5/11/2016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a:t>Copyright © 2016 [Smile Minded Smartworks, LLC]. All Rights Reserved</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4535968"/>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hf sldNum="0"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mileminded.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hyperlink" Target="https://www.surveymonkey.com/r/TellingStoryWorkshop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mileminded.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424" y="5080827"/>
            <a:ext cx="10515600" cy="1325563"/>
          </a:xfrm>
        </p:spPr>
        <p:txBody>
          <a:bodyPr>
            <a:noAutofit/>
          </a:bodyPr>
          <a:lstStyle/>
          <a:p>
            <a:pPr algn="ctr"/>
            <a:r>
              <a:rPr lang="en-US" sz="4800" b="1" dirty="0"/>
              <a:t>Telling Your Program’s Story: </a:t>
            </a:r>
            <a:br>
              <a:rPr lang="en-US" sz="4800" b="1" dirty="0"/>
            </a:br>
            <a:r>
              <a:rPr lang="en-US" sz="4800" b="1" dirty="0"/>
              <a:t>Check-in and Networking</a:t>
            </a:r>
          </a:p>
        </p:txBody>
      </p:sp>
      <p:sp>
        <p:nvSpPr>
          <p:cNvPr id="3" name="Content Placeholder 2"/>
          <p:cNvSpPr>
            <a:spLocks noGrp="1"/>
          </p:cNvSpPr>
          <p:nvPr>
            <p:ph idx="1"/>
          </p:nvPr>
        </p:nvSpPr>
        <p:spPr>
          <a:xfrm>
            <a:off x="581891" y="360218"/>
            <a:ext cx="10957133" cy="4613564"/>
          </a:xfrm>
          <a:noFill/>
        </p:spPr>
        <p:txBody>
          <a:bodyPr>
            <a:noAutofit/>
          </a:bodyPr>
          <a:lstStyle/>
          <a:p>
            <a:pPr marL="0" indent="0" algn="ctr">
              <a:buNone/>
            </a:pPr>
            <a:r>
              <a:rPr lang="en-US" sz="7200" dirty="0"/>
              <a:t>What is one story about your program that makes you smile to tell it?</a:t>
            </a:r>
          </a:p>
          <a:p>
            <a:pPr marL="0" indent="0" algn="ctr">
              <a:buNone/>
            </a:pPr>
            <a:r>
              <a:rPr lang="en-US" sz="7200" dirty="0"/>
              <a:t>	</a:t>
            </a:r>
          </a:p>
        </p:txBody>
      </p:sp>
      <p:sp>
        <p:nvSpPr>
          <p:cNvPr id="4" name="Footer Placeholder 3"/>
          <p:cNvSpPr>
            <a:spLocks noGrp="1"/>
          </p:cNvSpPr>
          <p:nvPr>
            <p:ph type="ftr" sz="quarter" idx="11"/>
          </p:nvPr>
        </p:nvSpPr>
        <p:spPr/>
        <p:txBody>
          <a:bodyPr/>
          <a:lstStyle/>
          <a:p>
            <a:r>
              <a:rPr lang="en-US"/>
              <a:t>Copyright © 2016 [Smile Minded Smartworks, LLC]. All Rights Reserved</a:t>
            </a:r>
            <a:endParaRPr lang="en-US" dirty="0"/>
          </a:p>
        </p:txBody>
      </p:sp>
      <p:pic>
        <p:nvPicPr>
          <p:cNvPr id="5" name="Picture 4"/>
          <p:cNvPicPr>
            <a:picLocks noChangeAspect="1"/>
          </p:cNvPicPr>
          <p:nvPr/>
        </p:nvPicPr>
        <p:blipFill rotWithShape="1">
          <a:blip r:embed="rId3"/>
          <a:srcRect r="81851"/>
          <a:stretch/>
        </p:blipFill>
        <p:spPr>
          <a:xfrm>
            <a:off x="5231594" y="3465106"/>
            <a:ext cx="1657726" cy="1615721"/>
          </a:xfrm>
          <a:prstGeom prst="rect">
            <a:avLst/>
          </a:prstGeom>
        </p:spPr>
      </p:pic>
    </p:spTree>
    <p:extLst>
      <p:ext uri="{BB962C8B-B14F-4D97-AF65-F5344CB8AC3E}">
        <p14:creationId xmlns:p14="http://schemas.microsoft.com/office/powerpoint/2010/main" val="3161408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93" y="5409066"/>
            <a:ext cx="11971607" cy="1325563"/>
          </a:xfrm>
        </p:spPr>
        <p:txBody>
          <a:bodyPr>
            <a:noAutofit/>
          </a:bodyPr>
          <a:lstStyle/>
          <a:p>
            <a:pPr algn="ctr"/>
            <a:r>
              <a:rPr lang="en-US" sz="4800" b="1" dirty="0"/>
              <a:t>Your Audience: Donors &amp; Foundations</a:t>
            </a:r>
            <a:br>
              <a:rPr lang="en-US" sz="4800" b="1" dirty="0"/>
            </a:br>
            <a:r>
              <a:rPr lang="en-US" sz="4800" b="1" dirty="0"/>
              <a:t>(Succeeding and Sustaining)</a:t>
            </a:r>
          </a:p>
        </p:txBody>
      </p:sp>
      <p:graphicFrame>
        <p:nvGraphicFramePr>
          <p:cNvPr id="6" name="Diagram 5"/>
          <p:cNvGraphicFramePr/>
          <p:nvPr>
            <p:extLst>
              <p:ext uri="{D42A27DB-BD31-4B8C-83A1-F6EECF244321}">
                <p14:modId xmlns:p14="http://schemas.microsoft.com/office/powerpoint/2010/main" val="378820373"/>
              </p:ext>
            </p:extLst>
          </p:nvPr>
        </p:nvGraphicFramePr>
        <p:xfrm>
          <a:off x="1814946" y="304800"/>
          <a:ext cx="7758546" cy="5292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220393" y="122237"/>
            <a:ext cx="4717774" cy="365125"/>
          </a:xfrm>
        </p:spPr>
        <p:txBody>
          <a:bodyPr/>
          <a:lstStyle/>
          <a:p>
            <a:r>
              <a:rPr lang="en-US" dirty="0"/>
              <a:t>Copyright © 2016 [Smile Minded </a:t>
            </a:r>
            <a:r>
              <a:rPr lang="en-US" dirty="0" err="1"/>
              <a:t>Smartworks</a:t>
            </a:r>
            <a:r>
              <a:rPr lang="en-US" dirty="0"/>
              <a:t>, LLC]. All Rights Reserved</a:t>
            </a:r>
          </a:p>
        </p:txBody>
      </p:sp>
    </p:spTree>
    <p:extLst>
      <p:ext uri="{BB962C8B-B14F-4D97-AF65-F5344CB8AC3E}">
        <p14:creationId xmlns:p14="http://schemas.microsoft.com/office/powerpoint/2010/main" val="264511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1179" y="369555"/>
            <a:ext cx="5733143" cy="6031244"/>
          </a:xfrm>
        </p:spPr>
        <p:txBody>
          <a:bodyPr>
            <a:noAutofit/>
          </a:bodyPr>
          <a:lstStyle/>
          <a:p>
            <a:pPr algn="ctr"/>
            <a:r>
              <a:rPr lang="en-US" sz="4800" b="1" dirty="0"/>
              <a:t>Your Audience: Community </a:t>
            </a:r>
            <a:br>
              <a:rPr lang="en-US" sz="4800" b="1" dirty="0"/>
            </a:br>
            <a:r>
              <a:rPr lang="en-US" sz="4800" b="1" dirty="0"/>
              <a:t>(Reaching &amp; Engaging)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2842515"/>
              </p:ext>
            </p:extLst>
          </p:nvPr>
        </p:nvGraphicFramePr>
        <p:xfrm>
          <a:off x="124690" y="360218"/>
          <a:ext cx="8506691" cy="6040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6808863" y="5468454"/>
            <a:ext cx="4717774" cy="365125"/>
          </a:xfrm>
        </p:spPr>
        <p:txBody>
          <a:bodyPr/>
          <a:lstStyle/>
          <a:p>
            <a:r>
              <a:rPr lang="en-US" dirty="0"/>
              <a:t>Copyright © 2016 [Smile Minded </a:t>
            </a:r>
            <a:r>
              <a:rPr lang="en-US" dirty="0" err="1"/>
              <a:t>Smartworks</a:t>
            </a:r>
            <a:r>
              <a:rPr lang="en-US" dirty="0"/>
              <a:t>, LLC]. All Rights Reserved</a:t>
            </a:r>
          </a:p>
        </p:txBody>
      </p:sp>
    </p:spTree>
    <p:extLst>
      <p:ext uri="{BB962C8B-B14F-4D97-AF65-F5344CB8AC3E}">
        <p14:creationId xmlns:p14="http://schemas.microsoft.com/office/powerpoint/2010/main" val="382156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0"/>
            <a:ext cx="4142510" cy="6487771"/>
          </a:xfrm>
        </p:spPr>
        <p:txBody>
          <a:bodyPr>
            <a:normAutofit/>
          </a:bodyPr>
          <a:lstStyle/>
          <a:p>
            <a:pPr algn="ctr"/>
            <a:r>
              <a:rPr lang="en-US" sz="4800" b="1" dirty="0"/>
              <a:t>Telling Your Program’s Story: Data Fundamentals Workshop Series</a:t>
            </a:r>
          </a:p>
        </p:txBody>
      </p:sp>
      <p:sp>
        <p:nvSpPr>
          <p:cNvPr id="7" name="TextBox 6"/>
          <p:cNvSpPr txBox="1"/>
          <p:nvPr/>
        </p:nvSpPr>
        <p:spPr>
          <a:xfrm>
            <a:off x="7526216" y="281353"/>
            <a:ext cx="4290646" cy="6494085"/>
          </a:xfrm>
          <a:prstGeom prst="rect">
            <a:avLst/>
          </a:prstGeom>
          <a:noFill/>
        </p:spPr>
        <p:txBody>
          <a:bodyPr wrap="square" rtlCol="0">
            <a:spAutoFit/>
          </a:bodyPr>
          <a:lstStyle/>
          <a:p>
            <a:pPr marL="457200" lvl="0" indent="-457200">
              <a:buFont typeface="+mj-lt"/>
              <a:buAutoNum type="arabicPeriod"/>
            </a:pPr>
            <a:r>
              <a:rPr lang="en-US" sz="2600" b="1" u="sng" dirty="0"/>
              <a:t>Evaluation Goals </a:t>
            </a:r>
            <a:r>
              <a:rPr lang="en-US" sz="2600" dirty="0"/>
              <a:t>Who is your audience and what do they need to know about your program? </a:t>
            </a:r>
          </a:p>
          <a:p>
            <a:pPr marL="457200" lvl="0" indent="-457200">
              <a:buFont typeface="+mj-lt"/>
              <a:buAutoNum type="arabicPeriod"/>
            </a:pPr>
            <a:r>
              <a:rPr lang="en-US" sz="2600" u="sng" dirty="0"/>
              <a:t>Data Identification </a:t>
            </a:r>
            <a:r>
              <a:rPr lang="en-US" sz="2600" dirty="0"/>
              <a:t>What data do you need? </a:t>
            </a:r>
          </a:p>
          <a:p>
            <a:pPr marL="457200" lvl="0" indent="-457200">
              <a:buFont typeface="+mj-lt"/>
              <a:buAutoNum type="arabicPeriod"/>
            </a:pPr>
            <a:r>
              <a:rPr lang="en-US" sz="2600" u="sng" dirty="0"/>
              <a:t>Data Collection</a:t>
            </a:r>
            <a:r>
              <a:rPr lang="en-US" sz="2600" dirty="0"/>
              <a:t> How do you collect and document your data? </a:t>
            </a:r>
          </a:p>
          <a:p>
            <a:pPr marL="457200" lvl="0" indent="-457200">
              <a:buFont typeface="+mj-lt"/>
              <a:buAutoNum type="arabicPeriod"/>
            </a:pPr>
            <a:r>
              <a:rPr lang="en-US" sz="2600" b="1" u="sng" dirty="0"/>
              <a:t>Data Management</a:t>
            </a:r>
            <a:r>
              <a:rPr lang="en-US" sz="2600" b="1" dirty="0"/>
              <a:t> </a:t>
            </a:r>
            <a:r>
              <a:rPr lang="en-US" sz="2600" dirty="0"/>
              <a:t>How do you structure data? </a:t>
            </a:r>
          </a:p>
          <a:p>
            <a:pPr marL="457200" lvl="0" indent="-457200">
              <a:buFont typeface="+mj-lt"/>
              <a:buAutoNum type="arabicPeriod"/>
            </a:pPr>
            <a:r>
              <a:rPr lang="en-US" sz="2600" u="sng" dirty="0"/>
              <a:t>Data Analysis</a:t>
            </a:r>
            <a:r>
              <a:rPr lang="en-US" sz="2600" dirty="0"/>
              <a:t> How do you find patterns in the data? </a:t>
            </a:r>
          </a:p>
          <a:p>
            <a:pPr marL="457200" lvl="0" indent="-457200">
              <a:buFont typeface="+mj-lt"/>
              <a:buAutoNum type="arabicPeriod"/>
            </a:pPr>
            <a:r>
              <a:rPr lang="en-US" sz="2600" u="sng" dirty="0"/>
              <a:t>Reporting </a:t>
            </a:r>
            <a:r>
              <a:rPr lang="en-US" sz="2600" dirty="0"/>
              <a:t>How do you report your findings to multiple stakeholders? </a:t>
            </a:r>
          </a:p>
        </p:txBody>
      </p:sp>
      <p:graphicFrame>
        <p:nvGraphicFramePr>
          <p:cNvPr id="5" name="Diagram 4"/>
          <p:cNvGraphicFramePr/>
          <p:nvPr>
            <p:extLst/>
          </p:nvPr>
        </p:nvGraphicFramePr>
        <p:xfrm>
          <a:off x="2346526" y="281353"/>
          <a:ext cx="7088419" cy="622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290945" y="6206752"/>
            <a:ext cx="4717774" cy="365125"/>
          </a:xfrm>
        </p:spPr>
        <p:txBody>
          <a:bodyPr/>
          <a:lstStyle/>
          <a:p>
            <a:r>
              <a:rPr lang="en-US" dirty="0"/>
              <a:t>Copyright © 2016 [Smile Minded </a:t>
            </a:r>
            <a:r>
              <a:rPr lang="en-US" dirty="0" err="1"/>
              <a:t>Smartworks</a:t>
            </a:r>
            <a:r>
              <a:rPr lang="en-US" dirty="0"/>
              <a:t>, LLC]. All Rights Reserved</a:t>
            </a:r>
          </a:p>
        </p:txBody>
      </p:sp>
    </p:spTree>
    <p:extLst>
      <p:ext uri="{BB962C8B-B14F-4D97-AF65-F5344CB8AC3E}">
        <p14:creationId xmlns:p14="http://schemas.microsoft.com/office/powerpoint/2010/main" val="2985077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9582"/>
            <a:ext cx="10515600" cy="1325563"/>
          </a:xfrm>
        </p:spPr>
        <p:txBody>
          <a:bodyPr>
            <a:noAutofit/>
          </a:bodyPr>
          <a:lstStyle/>
          <a:p>
            <a:pPr algn="ctr"/>
            <a:r>
              <a:rPr lang="en-US" sz="4800" b="1" dirty="0"/>
              <a:t>Telling Your Story: </a:t>
            </a:r>
            <a:br>
              <a:rPr lang="en-US" sz="4800" b="1" dirty="0"/>
            </a:br>
            <a:r>
              <a:rPr lang="en-US" sz="4800" b="1" dirty="0"/>
              <a:t>Working with Partners &amp; Funders</a:t>
            </a:r>
          </a:p>
        </p:txBody>
      </p:sp>
      <p:sp>
        <p:nvSpPr>
          <p:cNvPr id="3" name="Content Placeholder 2"/>
          <p:cNvSpPr>
            <a:spLocks noGrp="1"/>
          </p:cNvSpPr>
          <p:nvPr>
            <p:ph idx="1"/>
          </p:nvPr>
        </p:nvSpPr>
        <p:spPr>
          <a:xfrm>
            <a:off x="838200" y="2506662"/>
            <a:ext cx="10515600" cy="4351338"/>
          </a:xfrm>
        </p:spPr>
        <p:txBody>
          <a:bodyPr/>
          <a:lstStyle/>
          <a:p>
            <a:pPr marL="0" indent="0" algn="ctr">
              <a:buNone/>
            </a:pPr>
            <a:r>
              <a:rPr lang="en-US" dirty="0"/>
              <a:t>Matthew </a:t>
            </a:r>
            <a:r>
              <a:rPr lang="en-US" dirty="0" err="1"/>
              <a:t>Deevers</a:t>
            </a:r>
            <a:r>
              <a:rPr lang="en-US" dirty="0"/>
              <a:t>, Ph.D.</a:t>
            </a:r>
          </a:p>
          <a:p>
            <a:pPr marL="0" indent="0" algn="ctr">
              <a:buNone/>
            </a:pPr>
            <a:r>
              <a:rPr lang="en-US" dirty="0"/>
              <a:t>&amp; </a:t>
            </a:r>
          </a:p>
          <a:p>
            <a:pPr marL="0" indent="0" algn="ctr">
              <a:buNone/>
            </a:pPr>
            <a:r>
              <a:rPr lang="en-US" dirty="0"/>
              <a:t>Christina Gonzalez Alcala, M.S.</a:t>
            </a:r>
          </a:p>
          <a:p>
            <a:pPr marL="0" indent="0" algn="ctr">
              <a:buNone/>
            </a:pPr>
            <a:endParaRPr lang="en-US" dirty="0"/>
          </a:p>
          <a:p>
            <a:pPr marL="0" indent="0" algn="ctr">
              <a:buNone/>
            </a:pPr>
            <a:r>
              <a:rPr lang="en-US" sz="3600" dirty="0"/>
              <a:t>Summit Education Initiative</a:t>
            </a:r>
          </a:p>
        </p:txBody>
      </p:sp>
    </p:spTree>
    <p:extLst>
      <p:ext uri="{BB962C8B-B14F-4D97-AF65-F5344CB8AC3E}">
        <p14:creationId xmlns:p14="http://schemas.microsoft.com/office/powerpoint/2010/main" val="213943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424" y="5058162"/>
            <a:ext cx="10515600" cy="1325563"/>
          </a:xfrm>
        </p:spPr>
        <p:txBody>
          <a:bodyPr>
            <a:noAutofit/>
          </a:bodyPr>
          <a:lstStyle/>
          <a:p>
            <a:pPr algn="ctr"/>
            <a:r>
              <a:rPr lang="en-US" sz="4800" b="1" dirty="0"/>
              <a:t>Telling Your Program’s Story: </a:t>
            </a:r>
            <a:br>
              <a:rPr lang="en-US" sz="4800" b="1" dirty="0"/>
            </a:br>
            <a:r>
              <a:rPr lang="en-US" sz="4800" b="1" dirty="0"/>
              <a:t>Member Sign in</a:t>
            </a:r>
          </a:p>
        </p:txBody>
      </p:sp>
      <p:sp>
        <p:nvSpPr>
          <p:cNvPr id="3" name="Content Placeholder 2"/>
          <p:cNvSpPr>
            <a:spLocks noGrp="1"/>
          </p:cNvSpPr>
          <p:nvPr>
            <p:ph idx="1"/>
          </p:nvPr>
        </p:nvSpPr>
        <p:spPr>
          <a:xfrm>
            <a:off x="581891" y="360218"/>
            <a:ext cx="10957133" cy="4613564"/>
          </a:xfrm>
          <a:noFill/>
        </p:spPr>
        <p:txBody>
          <a:bodyPr>
            <a:noAutofit/>
          </a:bodyPr>
          <a:lstStyle/>
          <a:p>
            <a:pPr marL="0" indent="0" algn="ctr">
              <a:buNone/>
            </a:pPr>
            <a:r>
              <a:rPr lang="en-US" sz="4000" b="1" dirty="0">
                <a:hlinkClick r:id="rId3"/>
              </a:rPr>
              <a:t>www.smileminded.com</a:t>
            </a:r>
            <a:endParaRPr lang="en-US" sz="4000" b="1" dirty="0"/>
          </a:p>
          <a:p>
            <a:pPr marL="0" indent="0" algn="ctr">
              <a:buNone/>
            </a:pPr>
            <a:endParaRPr lang="en-US" sz="4000" b="1" dirty="0"/>
          </a:p>
          <a:p>
            <a:pPr marL="0" indent="0" algn="ctr">
              <a:buNone/>
            </a:pPr>
            <a:endParaRPr lang="en-US" sz="4000" b="1" dirty="0"/>
          </a:p>
        </p:txBody>
      </p:sp>
      <p:grpSp>
        <p:nvGrpSpPr>
          <p:cNvPr id="10" name="Group 9"/>
          <p:cNvGrpSpPr/>
          <p:nvPr/>
        </p:nvGrpSpPr>
        <p:grpSpPr>
          <a:xfrm>
            <a:off x="360820" y="1078831"/>
            <a:ext cx="7176655" cy="3923500"/>
            <a:chOff x="290945" y="1176304"/>
            <a:chExt cx="7176655" cy="3923500"/>
          </a:xfrm>
        </p:grpSpPr>
        <p:pic>
          <p:nvPicPr>
            <p:cNvPr id="4" name="Picture 3"/>
            <p:cNvPicPr>
              <a:picLocks noChangeAspect="1"/>
            </p:cNvPicPr>
            <p:nvPr/>
          </p:nvPicPr>
          <p:blipFill rotWithShape="1">
            <a:blip r:embed="rId4"/>
            <a:srcRect l="17899" t="13248" r="18920" b="25315"/>
            <a:stretch/>
          </p:blipFill>
          <p:spPr>
            <a:xfrm>
              <a:off x="290945" y="1176304"/>
              <a:ext cx="7176655" cy="3923500"/>
            </a:xfrm>
            <a:prstGeom prst="rect">
              <a:avLst/>
            </a:prstGeom>
          </p:spPr>
        </p:pic>
        <p:cxnSp>
          <p:nvCxnSpPr>
            <p:cNvPr id="6" name="Straight Arrow Connector 5"/>
            <p:cNvCxnSpPr/>
            <p:nvPr/>
          </p:nvCxnSpPr>
          <p:spPr>
            <a:xfrm flipH="1">
              <a:off x="6656204" y="3726873"/>
              <a:ext cx="506596" cy="8312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758546" y="1078831"/>
            <a:ext cx="3088657" cy="3785652"/>
          </a:xfrm>
          <a:prstGeom prst="rect">
            <a:avLst/>
          </a:prstGeom>
          <a:noFill/>
        </p:spPr>
        <p:txBody>
          <a:bodyPr wrap="square" rtlCol="0">
            <a:spAutoFit/>
          </a:bodyPr>
          <a:lstStyle/>
          <a:p>
            <a:pPr marL="342900" indent="-342900">
              <a:buFont typeface="+mj-lt"/>
              <a:buAutoNum type="arabicPeriod"/>
            </a:pPr>
            <a:r>
              <a:rPr lang="en-US" sz="2400" dirty="0"/>
              <a:t>Click Register</a:t>
            </a:r>
          </a:p>
          <a:p>
            <a:pPr marL="342900" indent="-342900">
              <a:buFont typeface="+mj-lt"/>
              <a:buAutoNum type="arabicPeriod"/>
            </a:pPr>
            <a:r>
              <a:rPr lang="en-US" sz="2400" dirty="0"/>
              <a:t>Enter your email, first name, and last name</a:t>
            </a:r>
          </a:p>
          <a:p>
            <a:pPr marL="342900" indent="-342900">
              <a:buFont typeface="+mj-lt"/>
              <a:buAutoNum type="arabicPeriod"/>
            </a:pPr>
            <a:r>
              <a:rPr lang="en-US" sz="2400" dirty="0"/>
              <a:t>We will approve your registration and then you can access the Workshop Member Content</a:t>
            </a:r>
          </a:p>
        </p:txBody>
      </p:sp>
      <p:sp>
        <p:nvSpPr>
          <p:cNvPr id="5" name="Footer Placeholder 4"/>
          <p:cNvSpPr>
            <a:spLocks noGrp="1"/>
          </p:cNvSpPr>
          <p:nvPr>
            <p:ph type="ftr" sz="quarter" idx="11"/>
          </p:nvPr>
        </p:nvSpPr>
        <p:spPr/>
        <p:txBody>
          <a:bodyPr/>
          <a:lstStyle/>
          <a:p>
            <a:r>
              <a:rPr lang="en-US"/>
              <a:t>Copyright © 2016 [Smile Minded Smartworks, LLC]. All Rights Reserved</a:t>
            </a:r>
            <a:endParaRPr lang="en-US" dirty="0"/>
          </a:p>
        </p:txBody>
      </p:sp>
    </p:spTree>
    <p:extLst>
      <p:ext uri="{BB962C8B-B14F-4D97-AF65-F5344CB8AC3E}">
        <p14:creationId xmlns:p14="http://schemas.microsoft.com/office/powerpoint/2010/main" val="2129178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218" y="2870417"/>
            <a:ext cx="10515600" cy="1325563"/>
          </a:xfrm>
        </p:spPr>
        <p:txBody>
          <a:bodyPr>
            <a:noAutofit/>
          </a:bodyPr>
          <a:lstStyle/>
          <a:p>
            <a:pPr algn="ctr"/>
            <a:r>
              <a:rPr lang="en-US" sz="4800" b="1" dirty="0"/>
              <a:t>Telling Your Story: </a:t>
            </a:r>
            <a:br>
              <a:rPr lang="en-US" sz="4800" b="1" dirty="0"/>
            </a:br>
            <a:r>
              <a:rPr lang="en-US" sz="4800" dirty="0"/>
              <a:t>How can you structure your data to make telling your story easier?</a:t>
            </a:r>
            <a:br>
              <a:rPr lang="en-US" sz="4800" dirty="0"/>
            </a:br>
            <a:endParaRPr lang="en-US" sz="4800" b="1" dirty="0"/>
          </a:p>
        </p:txBody>
      </p:sp>
    </p:spTree>
    <p:extLst>
      <p:ext uri="{BB962C8B-B14F-4D97-AF65-F5344CB8AC3E}">
        <p14:creationId xmlns:p14="http://schemas.microsoft.com/office/powerpoint/2010/main" val="359703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3" y="607036"/>
            <a:ext cx="11235397" cy="4351338"/>
          </a:xfrm>
        </p:spPr>
        <p:txBody>
          <a:bodyPr>
            <a:noAutofit/>
          </a:bodyPr>
          <a:lstStyle/>
          <a:p>
            <a:pPr marL="0" indent="0">
              <a:buNone/>
            </a:pPr>
            <a:endParaRPr lang="en-US" sz="2400" dirty="0"/>
          </a:p>
          <a:p>
            <a:pPr marL="0" indent="0" algn="ctr">
              <a:buNone/>
            </a:pPr>
            <a:r>
              <a:rPr lang="en-US" sz="4800" dirty="0"/>
              <a:t>Data</a:t>
            </a:r>
          </a:p>
          <a:p>
            <a:pPr marL="0" indent="0" algn="ctr">
              <a:buNone/>
            </a:pPr>
            <a:r>
              <a:rPr lang="en-US" sz="4800" dirty="0"/>
              <a:t>Data Collection</a:t>
            </a:r>
          </a:p>
          <a:p>
            <a:pPr marL="0" indent="0" algn="ctr">
              <a:buNone/>
            </a:pPr>
            <a:r>
              <a:rPr lang="en-US" sz="4800" dirty="0"/>
              <a:t>Data Management</a:t>
            </a:r>
          </a:p>
          <a:p>
            <a:pPr marL="0" indent="0" algn="ctr">
              <a:buNone/>
            </a:pPr>
            <a:r>
              <a:rPr lang="en-US" sz="4800" dirty="0"/>
              <a:t>Spreadsheet vs. Databases</a:t>
            </a:r>
          </a:p>
          <a:p>
            <a:pPr marL="0" indent="0" algn="ctr">
              <a:buNone/>
            </a:pPr>
            <a:endParaRPr lang="en-US" sz="36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spTree>
    <p:extLst>
      <p:ext uri="{BB962C8B-B14F-4D97-AF65-F5344CB8AC3E}">
        <p14:creationId xmlns:p14="http://schemas.microsoft.com/office/powerpoint/2010/main" val="3653041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3" y="607036"/>
            <a:ext cx="11235397" cy="4351338"/>
          </a:xfrm>
        </p:spPr>
        <p:txBody>
          <a:bodyPr>
            <a:noAutofit/>
          </a:bodyPr>
          <a:lstStyle/>
          <a:p>
            <a:pPr marL="0" indent="0">
              <a:buNone/>
            </a:pPr>
            <a:endParaRPr lang="en-US" sz="2400" dirty="0"/>
          </a:p>
          <a:p>
            <a:pPr marL="0" indent="0" algn="ctr">
              <a:buNone/>
            </a:pPr>
            <a:r>
              <a:rPr lang="en-US" sz="4800" dirty="0"/>
              <a:t>Documentation</a:t>
            </a:r>
          </a:p>
          <a:p>
            <a:pPr marL="0" indent="0" algn="ctr">
              <a:buNone/>
            </a:pPr>
            <a:r>
              <a:rPr lang="en-US" sz="4800" dirty="0"/>
              <a:t>Standardization </a:t>
            </a:r>
          </a:p>
          <a:p>
            <a:pPr marL="0" indent="0" algn="ctr">
              <a:buNone/>
            </a:pPr>
            <a:r>
              <a:rPr lang="en-US" sz="4800" dirty="0"/>
              <a:t>Atomization</a:t>
            </a:r>
          </a:p>
          <a:p>
            <a:pPr marL="0" indent="0" algn="ctr">
              <a:buNone/>
            </a:pPr>
            <a:r>
              <a:rPr lang="en-US" sz="4800" dirty="0"/>
              <a:t>Manipulation Techniques</a:t>
            </a:r>
          </a:p>
          <a:p>
            <a:pPr marL="0" indent="0" algn="ctr">
              <a:buNone/>
            </a:pPr>
            <a:endParaRPr lang="en-US" sz="36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spTree>
    <p:extLst>
      <p:ext uri="{BB962C8B-B14F-4D97-AF65-F5344CB8AC3E}">
        <p14:creationId xmlns:p14="http://schemas.microsoft.com/office/powerpoint/2010/main" val="3323172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2" y="-188094"/>
            <a:ext cx="11235397" cy="1341033"/>
          </a:xfrm>
        </p:spPr>
        <p:txBody>
          <a:bodyPr>
            <a:noAutofit/>
          </a:bodyPr>
          <a:lstStyle/>
          <a:p>
            <a:pPr marL="0" indent="0">
              <a:buNone/>
            </a:pPr>
            <a:endParaRPr lang="en-US" sz="2400" dirty="0"/>
          </a:p>
          <a:p>
            <a:pPr marL="0" indent="0" algn="ctr">
              <a:buNone/>
            </a:pPr>
            <a:r>
              <a:rPr lang="en-US" sz="4800" dirty="0"/>
              <a:t>Documentation</a:t>
            </a:r>
          </a:p>
          <a:p>
            <a:pPr marL="0" indent="0" algn="ctr">
              <a:buNone/>
            </a:pPr>
            <a:r>
              <a:rPr lang="en-US" sz="2400" dirty="0"/>
              <a:t>Recording and sharing data choices</a:t>
            </a:r>
          </a:p>
          <a:p>
            <a:pPr marL="0" indent="0" algn="ctr">
              <a:buNone/>
            </a:pPr>
            <a:endParaRPr lang="en-US" sz="4800" dirty="0"/>
          </a:p>
          <a:p>
            <a:pPr marL="0" indent="0" algn="ctr">
              <a:buNone/>
            </a:pPr>
            <a:endParaRPr lang="en-US" sz="3600" dirty="0"/>
          </a:p>
        </p:txBody>
      </p:sp>
      <p:sp>
        <p:nvSpPr>
          <p:cNvPr id="5" name="TextBox 4"/>
          <p:cNvSpPr txBox="1"/>
          <p:nvPr/>
        </p:nvSpPr>
        <p:spPr>
          <a:xfrm>
            <a:off x="225286" y="1659737"/>
            <a:ext cx="11657223" cy="4524315"/>
          </a:xfrm>
          <a:prstGeom prst="rect">
            <a:avLst/>
          </a:prstGeom>
          <a:noFill/>
        </p:spPr>
        <p:txBody>
          <a:bodyPr wrap="square" rtlCol="0">
            <a:spAutoFit/>
          </a:bodyPr>
          <a:lstStyle/>
          <a:p>
            <a:pPr lvl="1"/>
            <a:r>
              <a:rPr lang="en-US" sz="3200" dirty="0"/>
              <a:t>Documentation includes a running record or protocol for data:</a:t>
            </a:r>
          </a:p>
          <a:p>
            <a:pPr marL="914400" lvl="1" indent="-457200">
              <a:buFont typeface="Arial" panose="020B0604020202020204" pitchFamily="34" charset="0"/>
              <a:buChar char="•"/>
            </a:pPr>
            <a:r>
              <a:rPr lang="en-US" sz="3200" dirty="0"/>
              <a:t>Sources	(who, what, when, and where of data collection)</a:t>
            </a:r>
          </a:p>
          <a:p>
            <a:pPr marL="914400" lvl="1" indent="-457200">
              <a:buFont typeface="Arial" panose="020B0604020202020204" pitchFamily="34" charset="0"/>
              <a:buChar char="•"/>
            </a:pPr>
            <a:r>
              <a:rPr lang="en-US" sz="3200" dirty="0"/>
              <a:t>Codes (abbreviations, acronyms, etc.)</a:t>
            </a:r>
          </a:p>
          <a:p>
            <a:pPr marL="914400" lvl="1" indent="-457200">
              <a:buFont typeface="Arial" panose="020B0604020202020204" pitchFamily="34" charset="0"/>
              <a:buChar char="•"/>
            </a:pPr>
            <a:r>
              <a:rPr lang="en-US" sz="3200" dirty="0"/>
              <a:t>Manipulations performed (how was the data changed in the spreadsheet)</a:t>
            </a:r>
          </a:p>
          <a:p>
            <a:pPr marL="914400" lvl="1" indent="-457200">
              <a:buFont typeface="Arial" panose="020B0604020202020204" pitchFamily="34" charset="0"/>
              <a:buChar char="•"/>
            </a:pPr>
            <a:r>
              <a:rPr lang="en-US" sz="3200" dirty="0"/>
              <a:t>Analysis choices (statistics, graphs, etc.)</a:t>
            </a:r>
          </a:p>
          <a:p>
            <a:pPr marL="914400" lvl="1" indent="-457200">
              <a:buFont typeface="Arial" panose="020B0604020202020204" pitchFamily="34" charset="0"/>
              <a:buChar char="•"/>
            </a:pPr>
            <a:r>
              <a:rPr lang="en-US" sz="3200" dirty="0"/>
              <a:t>Incidental (Anything else that someone who picks up this dataset needs to know to pick up where you left off)</a:t>
            </a:r>
          </a:p>
          <a:p>
            <a:pPr lvl="1" algn="ctr"/>
            <a:r>
              <a:rPr lang="en-US" sz="3200" dirty="0"/>
              <a:t>	</a:t>
            </a:r>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spTree>
    <p:extLst>
      <p:ext uri="{BB962C8B-B14F-4D97-AF65-F5344CB8AC3E}">
        <p14:creationId xmlns:p14="http://schemas.microsoft.com/office/powerpoint/2010/main" val="2149504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2" y="-188094"/>
            <a:ext cx="11235397" cy="1341033"/>
          </a:xfrm>
        </p:spPr>
        <p:txBody>
          <a:bodyPr>
            <a:noAutofit/>
          </a:bodyPr>
          <a:lstStyle/>
          <a:p>
            <a:pPr marL="0" indent="0">
              <a:buNone/>
            </a:pPr>
            <a:endParaRPr lang="en-US" sz="2400" dirty="0"/>
          </a:p>
          <a:p>
            <a:pPr marL="0" indent="0" algn="ctr">
              <a:buNone/>
            </a:pPr>
            <a:r>
              <a:rPr lang="en-US" sz="4800" dirty="0"/>
              <a:t>Documentation</a:t>
            </a:r>
          </a:p>
          <a:p>
            <a:pPr marL="0" indent="0" algn="ctr">
              <a:buNone/>
            </a:pPr>
            <a:r>
              <a:rPr lang="en-US" sz="2400" dirty="0"/>
              <a:t>Recording and sharing data choices</a:t>
            </a:r>
          </a:p>
          <a:p>
            <a:pPr marL="0" indent="0" algn="ctr">
              <a:buNone/>
            </a:pPr>
            <a:endParaRPr lang="en-US" sz="4800" dirty="0"/>
          </a:p>
          <a:p>
            <a:pPr marL="0" indent="0" algn="ctr">
              <a:buNone/>
            </a:pPr>
            <a:endParaRPr lang="en-US" sz="36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4" name="Picture 3"/>
          <p:cNvPicPr>
            <a:picLocks noChangeAspect="1"/>
          </p:cNvPicPr>
          <p:nvPr/>
        </p:nvPicPr>
        <p:blipFill rotWithShape="1">
          <a:blip r:embed="rId3"/>
          <a:srcRect t="34025" r="37741" b="32774"/>
          <a:stretch/>
        </p:blipFill>
        <p:spPr>
          <a:xfrm>
            <a:off x="809849" y="1861567"/>
            <a:ext cx="10638766" cy="3189789"/>
          </a:xfrm>
          <a:prstGeom prst="rect">
            <a:avLst/>
          </a:prstGeom>
        </p:spPr>
      </p:pic>
    </p:spTree>
    <p:extLst>
      <p:ext uri="{BB962C8B-B14F-4D97-AF65-F5344CB8AC3E}">
        <p14:creationId xmlns:p14="http://schemas.microsoft.com/office/powerpoint/2010/main" val="54622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286" y="429491"/>
            <a:ext cx="10330375" cy="3902286"/>
          </a:xfrm>
        </p:spPr>
        <p:txBody>
          <a:bodyPr>
            <a:noAutofit/>
          </a:bodyPr>
          <a:lstStyle/>
          <a:p>
            <a:br>
              <a:rPr lang="en-US" dirty="0"/>
            </a:br>
            <a:r>
              <a:rPr lang="en-US" dirty="0"/>
              <a:t>Telling Your Program’s Story: </a:t>
            </a:r>
            <a:br>
              <a:rPr lang="en-US" dirty="0"/>
            </a:br>
            <a:r>
              <a:rPr lang="en-US" dirty="0"/>
              <a:t>Data Basics</a:t>
            </a:r>
            <a:br>
              <a:rPr lang="en-US" dirty="0"/>
            </a:br>
            <a:endParaRPr lang="en-US" dirty="0"/>
          </a:p>
        </p:txBody>
      </p:sp>
      <p:sp>
        <p:nvSpPr>
          <p:cNvPr id="3" name="Subtitle 2"/>
          <p:cNvSpPr>
            <a:spLocks noGrp="1"/>
          </p:cNvSpPr>
          <p:nvPr>
            <p:ph type="subTitle" idx="1"/>
          </p:nvPr>
        </p:nvSpPr>
        <p:spPr>
          <a:xfrm>
            <a:off x="2162800" y="3883651"/>
            <a:ext cx="7867891" cy="1174977"/>
          </a:xfrm>
        </p:spPr>
        <p:txBody>
          <a:bodyPr>
            <a:normAutofit lnSpcReduction="10000"/>
          </a:bodyPr>
          <a:lstStyle/>
          <a:p>
            <a:r>
              <a:rPr lang="en-US" sz="3600" dirty="0"/>
              <a:t>May 12, 2016</a:t>
            </a:r>
          </a:p>
          <a:p>
            <a:r>
              <a:rPr lang="en-US" sz="3600" dirty="0"/>
              <a:t>Introductory Workshop</a:t>
            </a:r>
          </a:p>
        </p:txBody>
      </p:sp>
      <p:pic>
        <p:nvPicPr>
          <p:cNvPr id="5" name="Picture 4"/>
          <p:cNvPicPr>
            <a:picLocks noChangeAspect="1"/>
          </p:cNvPicPr>
          <p:nvPr/>
        </p:nvPicPr>
        <p:blipFill>
          <a:blip r:embed="rId3"/>
          <a:stretch>
            <a:fillRect/>
          </a:stretch>
        </p:blipFill>
        <p:spPr>
          <a:xfrm>
            <a:off x="2452253" y="5074201"/>
            <a:ext cx="6803353" cy="1464200"/>
          </a:xfrm>
          <a:prstGeom prst="rect">
            <a:avLst/>
          </a:prstGeom>
        </p:spPr>
      </p:pic>
    </p:spTree>
    <p:extLst>
      <p:ext uri="{BB962C8B-B14F-4D97-AF65-F5344CB8AC3E}">
        <p14:creationId xmlns:p14="http://schemas.microsoft.com/office/powerpoint/2010/main" val="401191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5505" y="-307363"/>
            <a:ext cx="11235397" cy="1049485"/>
          </a:xfrm>
        </p:spPr>
        <p:txBody>
          <a:bodyPr>
            <a:noAutofit/>
          </a:bodyPr>
          <a:lstStyle/>
          <a:p>
            <a:pPr marL="0" indent="0">
              <a:buNone/>
            </a:pPr>
            <a:endParaRPr lang="en-US" sz="2400" dirty="0"/>
          </a:p>
          <a:p>
            <a:pPr marL="0" indent="0" algn="ctr">
              <a:buNone/>
            </a:pPr>
            <a:r>
              <a:rPr lang="en-US" sz="4800" dirty="0"/>
              <a:t>Standardization</a:t>
            </a:r>
          </a:p>
          <a:p>
            <a:pPr marL="0" indent="0" algn="ctr">
              <a:buNone/>
            </a:pPr>
            <a:r>
              <a:rPr lang="en-US" sz="2400" dirty="0"/>
              <a:t>Consistent entering and labeling of data</a:t>
            </a:r>
          </a:p>
          <a:p>
            <a:pPr marL="0" indent="0" algn="ctr">
              <a:buNone/>
            </a:pPr>
            <a:endParaRPr lang="en-US" sz="4800" dirty="0"/>
          </a:p>
          <a:p>
            <a:pPr marL="0" indent="0" algn="ctr">
              <a:buNone/>
            </a:pPr>
            <a:endParaRPr lang="en-US" sz="3600" dirty="0"/>
          </a:p>
        </p:txBody>
      </p:sp>
      <p:sp>
        <p:nvSpPr>
          <p:cNvPr id="5" name="TextBox 4"/>
          <p:cNvSpPr txBox="1"/>
          <p:nvPr/>
        </p:nvSpPr>
        <p:spPr>
          <a:xfrm>
            <a:off x="435714" y="1441632"/>
            <a:ext cx="11131827" cy="4524315"/>
          </a:xfrm>
          <a:prstGeom prst="rect">
            <a:avLst/>
          </a:prstGeom>
          <a:noFill/>
        </p:spPr>
        <p:txBody>
          <a:bodyPr wrap="square" rtlCol="0">
            <a:spAutoFit/>
          </a:bodyPr>
          <a:lstStyle/>
          <a:p>
            <a:r>
              <a:rPr lang="en-US" sz="3200" dirty="0"/>
              <a:t>Data Entry Protocols </a:t>
            </a:r>
          </a:p>
          <a:p>
            <a:pPr marL="914400" lvl="1" indent="-457200">
              <a:buFont typeface="Arial" panose="020B0604020202020204" pitchFamily="34" charset="0"/>
              <a:buChar char="•"/>
            </a:pPr>
            <a:r>
              <a:rPr lang="en-US" sz="3200" dirty="0"/>
              <a:t>Data Collection (e.g. birthday vs. age)</a:t>
            </a:r>
          </a:p>
          <a:p>
            <a:pPr marL="914400" lvl="1" indent="-457200">
              <a:buFont typeface="Arial" panose="020B0604020202020204" pitchFamily="34" charset="0"/>
              <a:buChar char="•"/>
            </a:pPr>
            <a:r>
              <a:rPr lang="en-US" sz="3200" dirty="0"/>
              <a:t>Organizational Procedures</a:t>
            </a:r>
          </a:p>
          <a:p>
            <a:pPr marL="914400" lvl="1" indent="-457200">
              <a:buFont typeface="Arial" panose="020B0604020202020204" pitchFamily="34" charset="0"/>
              <a:buChar char="•"/>
            </a:pPr>
            <a:r>
              <a:rPr lang="en-US" sz="3200" dirty="0"/>
              <a:t>Data Entry Restrictions</a:t>
            </a:r>
          </a:p>
          <a:p>
            <a:r>
              <a:rPr lang="en-US" sz="3200" dirty="0"/>
              <a:t>Data Storage Protocols</a:t>
            </a:r>
          </a:p>
          <a:p>
            <a:pPr marL="914400" lvl="1" indent="-457200">
              <a:buFont typeface="Arial" panose="020B0604020202020204" pitchFamily="34" charset="0"/>
              <a:buChar char="•"/>
            </a:pPr>
            <a:r>
              <a:rPr lang="en-US" sz="3200" dirty="0"/>
              <a:t>Avoid Formatting for Presentation (inline headers, merging cells, etc.)</a:t>
            </a:r>
          </a:p>
          <a:p>
            <a:r>
              <a:rPr lang="en-US" sz="3200" dirty="0"/>
              <a:t>Unique IDs</a:t>
            </a:r>
          </a:p>
          <a:p>
            <a:pPr lvl="1"/>
            <a:endParaRPr lang="en-US" sz="32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spTree>
    <p:extLst>
      <p:ext uri="{BB962C8B-B14F-4D97-AF65-F5344CB8AC3E}">
        <p14:creationId xmlns:p14="http://schemas.microsoft.com/office/powerpoint/2010/main" val="860584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5505" y="-307363"/>
            <a:ext cx="11235397" cy="1049485"/>
          </a:xfrm>
        </p:spPr>
        <p:txBody>
          <a:bodyPr>
            <a:noAutofit/>
          </a:bodyPr>
          <a:lstStyle/>
          <a:p>
            <a:pPr marL="0" indent="0">
              <a:buNone/>
            </a:pPr>
            <a:endParaRPr lang="en-US" sz="2400" dirty="0"/>
          </a:p>
          <a:p>
            <a:pPr marL="0" indent="0" algn="ctr">
              <a:buNone/>
            </a:pPr>
            <a:r>
              <a:rPr lang="en-US" sz="4800" dirty="0"/>
              <a:t>Standardization</a:t>
            </a:r>
          </a:p>
          <a:p>
            <a:pPr marL="0" indent="0" algn="ctr">
              <a:buNone/>
            </a:pPr>
            <a:r>
              <a:rPr lang="en-US" sz="2400" dirty="0"/>
              <a:t>Consistent entering and labeling of data</a:t>
            </a:r>
          </a:p>
          <a:p>
            <a:pPr marL="0" indent="0" algn="ctr">
              <a:buNone/>
            </a:pPr>
            <a:endParaRPr lang="en-US" sz="4800" dirty="0"/>
          </a:p>
          <a:p>
            <a:pPr marL="0" indent="0" algn="ctr">
              <a:buNone/>
            </a:pPr>
            <a:endParaRPr lang="en-US" sz="3600" dirty="0"/>
          </a:p>
        </p:txBody>
      </p:sp>
      <p:sp>
        <p:nvSpPr>
          <p:cNvPr id="5" name="TextBox 4"/>
          <p:cNvSpPr txBox="1"/>
          <p:nvPr/>
        </p:nvSpPr>
        <p:spPr>
          <a:xfrm>
            <a:off x="645505" y="1737865"/>
            <a:ext cx="4441086" cy="1077218"/>
          </a:xfrm>
          <a:prstGeom prst="rect">
            <a:avLst/>
          </a:prstGeom>
          <a:noFill/>
        </p:spPr>
        <p:txBody>
          <a:bodyPr wrap="square" rtlCol="0">
            <a:spAutoFit/>
          </a:bodyPr>
          <a:lstStyle/>
          <a:p>
            <a:r>
              <a:rPr lang="en-US" sz="3200" dirty="0"/>
              <a:t>Data Entry Protocols</a:t>
            </a:r>
          </a:p>
          <a:p>
            <a:pPr lvl="1"/>
            <a:endParaRPr lang="en-US" sz="32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8" name="Picture 7"/>
          <p:cNvPicPr>
            <a:picLocks noChangeAspect="1"/>
          </p:cNvPicPr>
          <p:nvPr/>
        </p:nvPicPr>
        <p:blipFill>
          <a:blip r:embed="rId3"/>
          <a:stretch>
            <a:fillRect/>
          </a:stretch>
        </p:blipFill>
        <p:spPr>
          <a:xfrm>
            <a:off x="2326182" y="2531165"/>
            <a:ext cx="7965557" cy="2998922"/>
          </a:xfrm>
          <a:prstGeom prst="rect">
            <a:avLst/>
          </a:prstGeom>
        </p:spPr>
      </p:pic>
    </p:spTree>
    <p:extLst>
      <p:ext uri="{BB962C8B-B14F-4D97-AF65-F5344CB8AC3E}">
        <p14:creationId xmlns:p14="http://schemas.microsoft.com/office/powerpoint/2010/main" val="1567260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5505" y="-307363"/>
            <a:ext cx="11235397" cy="1049485"/>
          </a:xfrm>
        </p:spPr>
        <p:txBody>
          <a:bodyPr>
            <a:noAutofit/>
          </a:bodyPr>
          <a:lstStyle/>
          <a:p>
            <a:pPr marL="0" indent="0">
              <a:buNone/>
            </a:pPr>
            <a:endParaRPr lang="en-US" sz="2400" dirty="0"/>
          </a:p>
          <a:p>
            <a:pPr marL="0" indent="0" algn="ctr">
              <a:buNone/>
            </a:pPr>
            <a:r>
              <a:rPr lang="en-US" sz="4800" dirty="0"/>
              <a:t>Standardization</a:t>
            </a:r>
          </a:p>
          <a:p>
            <a:pPr marL="0" indent="0" algn="ctr">
              <a:buNone/>
            </a:pPr>
            <a:r>
              <a:rPr lang="en-US" sz="2400" dirty="0"/>
              <a:t>Consistent entering and labeling of data</a:t>
            </a:r>
          </a:p>
          <a:p>
            <a:pPr marL="0" indent="0" algn="ctr">
              <a:buNone/>
            </a:pPr>
            <a:endParaRPr lang="en-US" sz="4800" dirty="0"/>
          </a:p>
          <a:p>
            <a:pPr marL="0" indent="0" algn="ctr">
              <a:buNone/>
            </a:pPr>
            <a:endParaRPr lang="en-US" sz="3600" dirty="0"/>
          </a:p>
        </p:txBody>
      </p:sp>
      <p:sp>
        <p:nvSpPr>
          <p:cNvPr id="5" name="TextBox 4"/>
          <p:cNvSpPr txBox="1"/>
          <p:nvPr/>
        </p:nvSpPr>
        <p:spPr>
          <a:xfrm>
            <a:off x="7317070" y="2059659"/>
            <a:ext cx="4441086" cy="1077218"/>
          </a:xfrm>
          <a:prstGeom prst="rect">
            <a:avLst/>
          </a:prstGeom>
          <a:noFill/>
        </p:spPr>
        <p:txBody>
          <a:bodyPr wrap="square" rtlCol="0">
            <a:spAutoFit/>
          </a:bodyPr>
          <a:lstStyle/>
          <a:p>
            <a:r>
              <a:rPr lang="en-US" sz="3200" dirty="0"/>
              <a:t>Data Entry Protocols</a:t>
            </a:r>
          </a:p>
          <a:p>
            <a:pPr lvl="1"/>
            <a:endParaRPr lang="en-US" sz="32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4" name="Picture 3"/>
          <p:cNvPicPr>
            <a:picLocks noChangeAspect="1"/>
          </p:cNvPicPr>
          <p:nvPr/>
        </p:nvPicPr>
        <p:blipFill rotWithShape="1">
          <a:blip r:embed="rId3"/>
          <a:srcRect r="14811"/>
          <a:stretch/>
        </p:blipFill>
        <p:spPr>
          <a:xfrm>
            <a:off x="308476" y="1449242"/>
            <a:ext cx="5954727" cy="2295529"/>
          </a:xfrm>
          <a:prstGeom prst="rect">
            <a:avLst/>
          </a:prstGeom>
        </p:spPr>
      </p:pic>
      <p:pic>
        <p:nvPicPr>
          <p:cNvPr id="9" name="Picture 8"/>
          <p:cNvPicPr>
            <a:picLocks noChangeAspect="1"/>
          </p:cNvPicPr>
          <p:nvPr/>
        </p:nvPicPr>
        <p:blipFill rotWithShape="1">
          <a:blip r:embed="rId4"/>
          <a:srcRect r="31740"/>
          <a:stretch/>
        </p:blipFill>
        <p:spPr>
          <a:xfrm>
            <a:off x="6263203" y="3529527"/>
            <a:ext cx="5449271" cy="2133898"/>
          </a:xfrm>
          <a:prstGeom prst="rect">
            <a:avLst/>
          </a:prstGeom>
        </p:spPr>
      </p:pic>
    </p:spTree>
    <p:extLst>
      <p:ext uri="{BB962C8B-B14F-4D97-AF65-F5344CB8AC3E}">
        <p14:creationId xmlns:p14="http://schemas.microsoft.com/office/powerpoint/2010/main" val="1913710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5505" y="-307363"/>
            <a:ext cx="11235397" cy="1049485"/>
          </a:xfrm>
        </p:spPr>
        <p:txBody>
          <a:bodyPr>
            <a:noAutofit/>
          </a:bodyPr>
          <a:lstStyle/>
          <a:p>
            <a:pPr marL="0" indent="0">
              <a:buNone/>
            </a:pPr>
            <a:endParaRPr lang="en-US" sz="2400" dirty="0"/>
          </a:p>
          <a:p>
            <a:pPr marL="0" indent="0" algn="ctr">
              <a:buNone/>
            </a:pPr>
            <a:r>
              <a:rPr lang="en-US" sz="4800" dirty="0"/>
              <a:t>Standardization</a:t>
            </a:r>
          </a:p>
          <a:p>
            <a:pPr marL="0" indent="0" algn="ctr">
              <a:buNone/>
            </a:pPr>
            <a:r>
              <a:rPr lang="en-US" sz="2400" dirty="0"/>
              <a:t>Consistent entering and labeling of data</a:t>
            </a:r>
          </a:p>
          <a:p>
            <a:pPr marL="0" indent="0" algn="ctr">
              <a:buNone/>
            </a:pPr>
            <a:endParaRPr lang="en-US" sz="4800" dirty="0"/>
          </a:p>
          <a:p>
            <a:pPr marL="0" indent="0" algn="ctr">
              <a:buNone/>
            </a:pPr>
            <a:endParaRPr lang="en-US" sz="36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8" name="Picture 7"/>
          <p:cNvPicPr>
            <a:picLocks noChangeAspect="1"/>
          </p:cNvPicPr>
          <p:nvPr/>
        </p:nvPicPr>
        <p:blipFill rotWithShape="1">
          <a:blip r:embed="rId3"/>
          <a:srcRect t="32309" r="60738" b="26916"/>
          <a:stretch/>
        </p:blipFill>
        <p:spPr>
          <a:xfrm>
            <a:off x="3949148" y="2060142"/>
            <a:ext cx="6212195" cy="3627255"/>
          </a:xfrm>
          <a:prstGeom prst="rect">
            <a:avLst/>
          </a:prstGeom>
        </p:spPr>
      </p:pic>
      <p:cxnSp>
        <p:nvCxnSpPr>
          <p:cNvPr id="10" name="Straight Arrow Connector 9"/>
          <p:cNvCxnSpPr/>
          <p:nvPr/>
        </p:nvCxnSpPr>
        <p:spPr>
          <a:xfrm flipH="1">
            <a:off x="9643703" y="2388886"/>
            <a:ext cx="2014328" cy="633757"/>
          </a:xfrm>
          <a:prstGeom prst="straightConnector1">
            <a:avLst/>
          </a:prstGeom>
          <a:ln w="76200">
            <a:solidFill>
              <a:srgbClr val="EC2F29"/>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0409" y="1406817"/>
            <a:ext cx="4441086" cy="1077218"/>
          </a:xfrm>
          <a:prstGeom prst="rect">
            <a:avLst/>
          </a:prstGeom>
          <a:noFill/>
        </p:spPr>
        <p:txBody>
          <a:bodyPr wrap="square" rtlCol="0">
            <a:spAutoFit/>
          </a:bodyPr>
          <a:lstStyle/>
          <a:p>
            <a:r>
              <a:rPr lang="en-US" sz="3200" dirty="0"/>
              <a:t>Data Entry Restrictions  </a:t>
            </a:r>
          </a:p>
          <a:p>
            <a:pPr lvl="1"/>
            <a:endParaRPr lang="en-US" sz="3200" dirty="0"/>
          </a:p>
        </p:txBody>
      </p:sp>
    </p:spTree>
    <p:extLst>
      <p:ext uri="{BB962C8B-B14F-4D97-AF65-F5344CB8AC3E}">
        <p14:creationId xmlns:p14="http://schemas.microsoft.com/office/powerpoint/2010/main" val="2885598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5505" y="-307363"/>
            <a:ext cx="11235397" cy="1049485"/>
          </a:xfrm>
        </p:spPr>
        <p:txBody>
          <a:bodyPr>
            <a:noAutofit/>
          </a:bodyPr>
          <a:lstStyle/>
          <a:p>
            <a:pPr marL="0" indent="0">
              <a:buNone/>
            </a:pPr>
            <a:endParaRPr lang="en-US" sz="2400" dirty="0"/>
          </a:p>
          <a:p>
            <a:pPr marL="0" indent="0" algn="ctr">
              <a:buNone/>
            </a:pPr>
            <a:r>
              <a:rPr lang="en-US" sz="4800" dirty="0"/>
              <a:t>Standardization</a:t>
            </a:r>
          </a:p>
          <a:p>
            <a:pPr marL="0" indent="0" algn="ctr">
              <a:buNone/>
            </a:pPr>
            <a:r>
              <a:rPr lang="en-US" sz="2400" dirty="0"/>
              <a:t>Consistent entering and labeling of data</a:t>
            </a:r>
          </a:p>
          <a:p>
            <a:pPr marL="0" indent="0" algn="ctr">
              <a:buNone/>
            </a:pPr>
            <a:endParaRPr lang="en-US" sz="4800" dirty="0"/>
          </a:p>
          <a:p>
            <a:pPr marL="0" indent="0" algn="ctr">
              <a:buNone/>
            </a:pPr>
            <a:endParaRPr lang="en-US" sz="3600" dirty="0"/>
          </a:p>
        </p:txBody>
      </p:sp>
      <p:sp>
        <p:nvSpPr>
          <p:cNvPr id="5" name="TextBox 4"/>
          <p:cNvSpPr txBox="1"/>
          <p:nvPr/>
        </p:nvSpPr>
        <p:spPr>
          <a:xfrm>
            <a:off x="645504" y="1737865"/>
            <a:ext cx="5132443" cy="1077218"/>
          </a:xfrm>
          <a:prstGeom prst="rect">
            <a:avLst/>
          </a:prstGeom>
          <a:noFill/>
        </p:spPr>
        <p:txBody>
          <a:bodyPr wrap="square" rtlCol="0">
            <a:spAutoFit/>
          </a:bodyPr>
          <a:lstStyle/>
          <a:p>
            <a:r>
              <a:rPr lang="en-US" sz="3200" dirty="0"/>
              <a:t>Unique ID</a:t>
            </a:r>
          </a:p>
          <a:p>
            <a:pPr lvl="1"/>
            <a:endParaRPr lang="en-US" sz="32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4" name="Picture 3"/>
          <p:cNvPicPr>
            <a:picLocks noChangeAspect="1"/>
          </p:cNvPicPr>
          <p:nvPr/>
        </p:nvPicPr>
        <p:blipFill>
          <a:blip r:embed="rId3"/>
          <a:stretch>
            <a:fillRect/>
          </a:stretch>
        </p:blipFill>
        <p:spPr>
          <a:xfrm>
            <a:off x="944020" y="2537463"/>
            <a:ext cx="10115216" cy="2725927"/>
          </a:xfrm>
          <a:prstGeom prst="rect">
            <a:avLst/>
          </a:prstGeom>
        </p:spPr>
      </p:pic>
    </p:spTree>
    <p:extLst>
      <p:ext uri="{BB962C8B-B14F-4D97-AF65-F5344CB8AC3E}">
        <p14:creationId xmlns:p14="http://schemas.microsoft.com/office/powerpoint/2010/main" val="1053019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3" y="-304800"/>
            <a:ext cx="11235397" cy="1447050"/>
          </a:xfrm>
        </p:spPr>
        <p:txBody>
          <a:bodyPr>
            <a:noAutofit/>
          </a:bodyPr>
          <a:lstStyle/>
          <a:p>
            <a:pPr marL="0" indent="0">
              <a:buNone/>
            </a:pPr>
            <a:endParaRPr lang="en-US" sz="2400" dirty="0"/>
          </a:p>
          <a:p>
            <a:pPr marL="0" indent="0" algn="ctr">
              <a:buNone/>
            </a:pPr>
            <a:r>
              <a:rPr lang="en-US" sz="4800" dirty="0"/>
              <a:t>Atomization</a:t>
            </a:r>
          </a:p>
          <a:p>
            <a:pPr marL="0" indent="0" algn="ctr">
              <a:buNone/>
            </a:pPr>
            <a:r>
              <a:rPr lang="en-US" sz="2400" dirty="0"/>
              <a:t>Breaking data into the smallest logical unit</a:t>
            </a:r>
          </a:p>
          <a:p>
            <a:pPr marL="0" indent="0" algn="ctr">
              <a:buNone/>
            </a:pPr>
            <a:endParaRPr lang="en-US" sz="4800" dirty="0"/>
          </a:p>
          <a:p>
            <a:pPr marL="0" indent="0" algn="ctr">
              <a:buNone/>
            </a:pPr>
            <a:endParaRPr lang="en-US" sz="3600" dirty="0"/>
          </a:p>
        </p:txBody>
      </p:sp>
      <p:sp>
        <p:nvSpPr>
          <p:cNvPr id="5" name="TextBox 4"/>
          <p:cNvSpPr txBox="1"/>
          <p:nvPr/>
        </p:nvSpPr>
        <p:spPr>
          <a:xfrm>
            <a:off x="647113" y="1576402"/>
            <a:ext cx="11010750" cy="4647426"/>
          </a:xfrm>
          <a:prstGeom prst="rect">
            <a:avLst/>
          </a:prstGeom>
          <a:noFill/>
        </p:spPr>
        <p:txBody>
          <a:bodyPr wrap="square" rtlCol="0">
            <a:spAutoFit/>
          </a:bodyPr>
          <a:lstStyle/>
          <a:p>
            <a:r>
              <a:rPr lang="en-US" sz="3200" dirty="0"/>
              <a:t>Data should be broken into the smallest logical units </a:t>
            </a:r>
          </a:p>
          <a:p>
            <a:r>
              <a:rPr lang="en-US" sz="2800" dirty="0"/>
              <a:t>(e.g. last name, first name, address)</a:t>
            </a:r>
          </a:p>
          <a:p>
            <a:endParaRPr lang="en-US" sz="2800" dirty="0"/>
          </a:p>
          <a:p>
            <a:r>
              <a:rPr lang="en-US" sz="3200" dirty="0"/>
              <a:t>It is possible to break data into illogical units </a:t>
            </a:r>
          </a:p>
          <a:p>
            <a:r>
              <a:rPr lang="en-US" sz="2800" dirty="0"/>
              <a:t>(e.g. male – yes/no, female – yes/no rather than gender – male/female)</a:t>
            </a:r>
          </a:p>
          <a:p>
            <a:endParaRPr lang="en-US" sz="2800" dirty="0"/>
          </a:p>
          <a:p>
            <a:r>
              <a:rPr lang="en-US" sz="2800" dirty="0"/>
              <a:t>Data should be collected to be as flexible as possible (e.g. age or birthdate vs. age category such as “18-24”)</a:t>
            </a:r>
          </a:p>
          <a:p>
            <a:endParaRPr lang="en-US" sz="3200" dirty="0"/>
          </a:p>
          <a:p>
            <a:pPr lvl="1"/>
            <a:endParaRPr lang="en-US" sz="32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spTree>
    <p:extLst>
      <p:ext uri="{BB962C8B-B14F-4D97-AF65-F5344CB8AC3E}">
        <p14:creationId xmlns:p14="http://schemas.microsoft.com/office/powerpoint/2010/main" val="1180264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3" y="-304800"/>
            <a:ext cx="11235397" cy="1447050"/>
          </a:xfrm>
        </p:spPr>
        <p:txBody>
          <a:bodyPr>
            <a:noAutofit/>
          </a:bodyPr>
          <a:lstStyle/>
          <a:p>
            <a:pPr marL="0" indent="0">
              <a:buNone/>
            </a:pPr>
            <a:endParaRPr lang="en-US" sz="2400" dirty="0"/>
          </a:p>
          <a:p>
            <a:pPr marL="0" indent="0" algn="ctr">
              <a:buNone/>
            </a:pPr>
            <a:r>
              <a:rPr lang="en-US" sz="4800" dirty="0"/>
              <a:t>Atomization</a:t>
            </a:r>
          </a:p>
          <a:p>
            <a:pPr marL="0" indent="0" algn="ctr">
              <a:buNone/>
            </a:pPr>
            <a:r>
              <a:rPr lang="en-US" sz="2400" dirty="0"/>
              <a:t>Breaking data into the smallest logical unit</a:t>
            </a:r>
          </a:p>
          <a:p>
            <a:pPr marL="0" indent="0" algn="ctr">
              <a:buNone/>
            </a:pPr>
            <a:endParaRPr lang="en-US" sz="4800" dirty="0"/>
          </a:p>
          <a:p>
            <a:pPr marL="0" indent="0" algn="ctr">
              <a:buNone/>
            </a:pPr>
            <a:endParaRPr lang="en-US" sz="3600" dirty="0"/>
          </a:p>
        </p:txBody>
      </p:sp>
      <p:sp>
        <p:nvSpPr>
          <p:cNvPr id="5" name="TextBox 4"/>
          <p:cNvSpPr txBox="1"/>
          <p:nvPr/>
        </p:nvSpPr>
        <p:spPr>
          <a:xfrm>
            <a:off x="647113" y="1576402"/>
            <a:ext cx="9132991" cy="1569660"/>
          </a:xfrm>
          <a:prstGeom prst="rect">
            <a:avLst/>
          </a:prstGeom>
          <a:noFill/>
        </p:spPr>
        <p:txBody>
          <a:bodyPr wrap="square" rtlCol="0">
            <a:spAutoFit/>
          </a:bodyPr>
          <a:lstStyle/>
          <a:p>
            <a:r>
              <a:rPr lang="en-US" sz="3200" dirty="0"/>
              <a:t>Data should be broken into the smallest logical units </a:t>
            </a:r>
          </a:p>
          <a:p>
            <a:endParaRPr lang="en-US" sz="3200" dirty="0"/>
          </a:p>
          <a:p>
            <a:pPr lvl="1"/>
            <a:endParaRPr lang="en-US" sz="32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4" name="Picture 3"/>
          <p:cNvPicPr>
            <a:picLocks noChangeAspect="1"/>
          </p:cNvPicPr>
          <p:nvPr/>
        </p:nvPicPr>
        <p:blipFill>
          <a:blip r:embed="rId3"/>
          <a:stretch>
            <a:fillRect/>
          </a:stretch>
        </p:blipFill>
        <p:spPr>
          <a:xfrm>
            <a:off x="1048011" y="2401256"/>
            <a:ext cx="9334986" cy="2831574"/>
          </a:xfrm>
          <a:prstGeom prst="rect">
            <a:avLst/>
          </a:prstGeom>
        </p:spPr>
      </p:pic>
    </p:spTree>
    <p:extLst>
      <p:ext uri="{BB962C8B-B14F-4D97-AF65-F5344CB8AC3E}">
        <p14:creationId xmlns:p14="http://schemas.microsoft.com/office/powerpoint/2010/main" val="1871264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3" y="-304800"/>
            <a:ext cx="11235397" cy="1447050"/>
          </a:xfrm>
        </p:spPr>
        <p:txBody>
          <a:bodyPr>
            <a:noAutofit/>
          </a:bodyPr>
          <a:lstStyle/>
          <a:p>
            <a:pPr marL="0" indent="0">
              <a:buNone/>
            </a:pPr>
            <a:endParaRPr lang="en-US" sz="2400" dirty="0"/>
          </a:p>
          <a:p>
            <a:pPr marL="0" indent="0" algn="ctr">
              <a:buNone/>
            </a:pPr>
            <a:r>
              <a:rPr lang="en-US" sz="4800" dirty="0"/>
              <a:t>Atomization</a:t>
            </a:r>
          </a:p>
          <a:p>
            <a:pPr marL="0" indent="0" algn="ctr">
              <a:buNone/>
            </a:pPr>
            <a:r>
              <a:rPr lang="en-US" sz="2400" dirty="0"/>
              <a:t>Breaking data into the smallest logical unit</a:t>
            </a:r>
          </a:p>
          <a:p>
            <a:pPr marL="0" indent="0" algn="ctr">
              <a:buNone/>
            </a:pPr>
            <a:endParaRPr lang="en-US" sz="4800" dirty="0"/>
          </a:p>
          <a:p>
            <a:pPr marL="0" indent="0" algn="ctr">
              <a:buNone/>
            </a:pPr>
            <a:endParaRPr lang="en-US" sz="3600" dirty="0"/>
          </a:p>
        </p:txBody>
      </p:sp>
      <p:sp>
        <p:nvSpPr>
          <p:cNvPr id="5" name="TextBox 4"/>
          <p:cNvSpPr txBox="1"/>
          <p:nvPr/>
        </p:nvSpPr>
        <p:spPr>
          <a:xfrm>
            <a:off x="647113" y="1576402"/>
            <a:ext cx="9132991" cy="1569660"/>
          </a:xfrm>
          <a:prstGeom prst="rect">
            <a:avLst/>
          </a:prstGeom>
          <a:noFill/>
        </p:spPr>
        <p:txBody>
          <a:bodyPr wrap="square" rtlCol="0">
            <a:spAutoFit/>
          </a:bodyPr>
          <a:lstStyle/>
          <a:p>
            <a:r>
              <a:rPr lang="en-US" sz="3200" dirty="0"/>
              <a:t>Data should be broken into the smallest logical units </a:t>
            </a:r>
          </a:p>
          <a:p>
            <a:endParaRPr lang="en-US" sz="3200" dirty="0"/>
          </a:p>
          <a:p>
            <a:pPr lvl="1"/>
            <a:endParaRPr lang="en-US" sz="32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9" name="Picture 8"/>
          <p:cNvPicPr>
            <a:picLocks noChangeAspect="1"/>
          </p:cNvPicPr>
          <p:nvPr/>
        </p:nvPicPr>
        <p:blipFill>
          <a:blip r:embed="rId3"/>
          <a:stretch>
            <a:fillRect/>
          </a:stretch>
        </p:blipFill>
        <p:spPr>
          <a:xfrm>
            <a:off x="726626" y="2361232"/>
            <a:ext cx="10479119" cy="2941934"/>
          </a:xfrm>
          <a:prstGeom prst="rect">
            <a:avLst/>
          </a:prstGeom>
        </p:spPr>
      </p:pic>
    </p:spTree>
    <p:extLst>
      <p:ext uri="{BB962C8B-B14F-4D97-AF65-F5344CB8AC3E}">
        <p14:creationId xmlns:p14="http://schemas.microsoft.com/office/powerpoint/2010/main" val="1661256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3" y="-304800"/>
            <a:ext cx="11235397" cy="1447050"/>
          </a:xfrm>
        </p:spPr>
        <p:txBody>
          <a:bodyPr>
            <a:noAutofit/>
          </a:bodyPr>
          <a:lstStyle/>
          <a:p>
            <a:pPr marL="0" indent="0">
              <a:buNone/>
            </a:pPr>
            <a:endParaRPr lang="en-US" sz="2400" dirty="0"/>
          </a:p>
          <a:p>
            <a:pPr marL="0" indent="0" algn="ctr">
              <a:buNone/>
            </a:pPr>
            <a:r>
              <a:rPr lang="en-US" sz="4800" dirty="0"/>
              <a:t>Atomization</a:t>
            </a:r>
          </a:p>
          <a:p>
            <a:pPr marL="0" indent="0" algn="ctr">
              <a:buNone/>
            </a:pPr>
            <a:r>
              <a:rPr lang="en-US" sz="2400" dirty="0"/>
              <a:t>Breaking data into the smallest logical unit</a:t>
            </a:r>
          </a:p>
          <a:p>
            <a:pPr marL="0" indent="0" algn="ctr">
              <a:buNone/>
            </a:pPr>
            <a:endParaRPr lang="en-US" sz="4800" dirty="0"/>
          </a:p>
          <a:p>
            <a:pPr marL="0" indent="0" algn="ctr">
              <a:buNone/>
            </a:pPr>
            <a:endParaRPr lang="en-US" sz="3600" dirty="0"/>
          </a:p>
        </p:txBody>
      </p:sp>
      <p:sp>
        <p:nvSpPr>
          <p:cNvPr id="5" name="TextBox 4"/>
          <p:cNvSpPr txBox="1"/>
          <p:nvPr/>
        </p:nvSpPr>
        <p:spPr>
          <a:xfrm>
            <a:off x="647113" y="1576402"/>
            <a:ext cx="11010750" cy="1938992"/>
          </a:xfrm>
          <a:prstGeom prst="rect">
            <a:avLst/>
          </a:prstGeom>
          <a:noFill/>
        </p:spPr>
        <p:txBody>
          <a:bodyPr wrap="square" rtlCol="0">
            <a:spAutoFit/>
          </a:bodyPr>
          <a:lstStyle/>
          <a:p>
            <a:r>
              <a:rPr lang="en-US" sz="3200" dirty="0"/>
              <a:t>It is possible to break data into illogical units </a:t>
            </a:r>
          </a:p>
          <a:p>
            <a:r>
              <a:rPr lang="en-US" sz="2800" dirty="0"/>
              <a:t>(e.g. male – yes/no, female – yes/no rather than gender – male/female)</a:t>
            </a:r>
          </a:p>
          <a:p>
            <a:endParaRPr lang="en-US" sz="2800" dirty="0"/>
          </a:p>
          <a:p>
            <a:pPr lvl="1"/>
            <a:endParaRPr lang="en-US" sz="32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4" name="Picture 3"/>
          <p:cNvPicPr>
            <a:picLocks noChangeAspect="1"/>
          </p:cNvPicPr>
          <p:nvPr/>
        </p:nvPicPr>
        <p:blipFill>
          <a:blip r:embed="rId3"/>
          <a:stretch>
            <a:fillRect/>
          </a:stretch>
        </p:blipFill>
        <p:spPr>
          <a:xfrm>
            <a:off x="861589" y="2690463"/>
            <a:ext cx="10280078" cy="2639479"/>
          </a:xfrm>
          <a:prstGeom prst="rect">
            <a:avLst/>
          </a:prstGeom>
        </p:spPr>
      </p:pic>
    </p:spTree>
    <p:extLst>
      <p:ext uri="{BB962C8B-B14F-4D97-AF65-F5344CB8AC3E}">
        <p14:creationId xmlns:p14="http://schemas.microsoft.com/office/powerpoint/2010/main" val="4165037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3" y="-304800"/>
            <a:ext cx="11235397" cy="1447050"/>
          </a:xfrm>
        </p:spPr>
        <p:txBody>
          <a:bodyPr>
            <a:noAutofit/>
          </a:bodyPr>
          <a:lstStyle/>
          <a:p>
            <a:pPr marL="0" indent="0">
              <a:buNone/>
            </a:pPr>
            <a:endParaRPr lang="en-US" sz="2400" dirty="0"/>
          </a:p>
          <a:p>
            <a:pPr marL="0" indent="0" algn="ctr">
              <a:buNone/>
            </a:pPr>
            <a:r>
              <a:rPr lang="en-US" sz="4800" dirty="0"/>
              <a:t>Atomization</a:t>
            </a:r>
          </a:p>
          <a:p>
            <a:pPr marL="0" indent="0" algn="ctr">
              <a:buNone/>
            </a:pPr>
            <a:r>
              <a:rPr lang="en-US" sz="2400" dirty="0"/>
              <a:t>Breaking data into the smallest logical unit</a:t>
            </a:r>
          </a:p>
          <a:p>
            <a:pPr marL="0" indent="0" algn="ctr">
              <a:buNone/>
            </a:pPr>
            <a:endParaRPr lang="en-US" sz="4800" dirty="0"/>
          </a:p>
          <a:p>
            <a:pPr marL="0" indent="0" algn="ctr">
              <a:buNone/>
            </a:pPr>
            <a:endParaRPr lang="en-US" sz="3600" dirty="0"/>
          </a:p>
        </p:txBody>
      </p:sp>
      <p:sp>
        <p:nvSpPr>
          <p:cNvPr id="5" name="TextBox 4"/>
          <p:cNvSpPr txBox="1"/>
          <p:nvPr/>
        </p:nvSpPr>
        <p:spPr>
          <a:xfrm>
            <a:off x="318052" y="1576402"/>
            <a:ext cx="11339811" cy="1938992"/>
          </a:xfrm>
          <a:prstGeom prst="rect">
            <a:avLst/>
          </a:prstGeom>
          <a:noFill/>
        </p:spPr>
        <p:txBody>
          <a:bodyPr wrap="square" rtlCol="0">
            <a:spAutoFit/>
          </a:bodyPr>
          <a:lstStyle/>
          <a:p>
            <a:r>
              <a:rPr lang="en-US" sz="2800" dirty="0"/>
              <a:t>Data should be collected to be as flexible as possible </a:t>
            </a:r>
          </a:p>
          <a:p>
            <a:r>
              <a:rPr lang="en-US" sz="2800" dirty="0"/>
              <a:t>(e.g. age or birthdate vs. age category such as “18-24”)</a:t>
            </a:r>
          </a:p>
          <a:p>
            <a:endParaRPr lang="en-US" sz="3200" dirty="0"/>
          </a:p>
          <a:p>
            <a:pPr lvl="1"/>
            <a:endParaRPr lang="en-US" sz="32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4" name="Picture 3"/>
          <p:cNvPicPr>
            <a:picLocks noChangeAspect="1"/>
          </p:cNvPicPr>
          <p:nvPr/>
        </p:nvPicPr>
        <p:blipFill>
          <a:blip r:embed="rId3"/>
          <a:stretch>
            <a:fillRect/>
          </a:stretch>
        </p:blipFill>
        <p:spPr>
          <a:xfrm>
            <a:off x="318053" y="2607074"/>
            <a:ext cx="11564458" cy="2739852"/>
          </a:xfrm>
          <a:prstGeom prst="rect">
            <a:avLst/>
          </a:prstGeom>
        </p:spPr>
      </p:pic>
    </p:spTree>
    <p:extLst>
      <p:ext uri="{BB962C8B-B14F-4D97-AF65-F5344CB8AC3E}">
        <p14:creationId xmlns:p14="http://schemas.microsoft.com/office/powerpoint/2010/main" val="140050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424" y="4898265"/>
            <a:ext cx="10515600" cy="1325563"/>
          </a:xfrm>
        </p:spPr>
        <p:txBody>
          <a:bodyPr>
            <a:noAutofit/>
          </a:bodyPr>
          <a:lstStyle/>
          <a:p>
            <a:pPr algn="ctr"/>
            <a:r>
              <a:rPr lang="en-US" sz="4800" b="1" dirty="0"/>
              <a:t>Telling Your Program’s Story: Data Basics Workshop Overview</a:t>
            </a:r>
          </a:p>
        </p:txBody>
      </p:sp>
      <p:sp>
        <p:nvSpPr>
          <p:cNvPr id="3" name="Content Placeholder 2"/>
          <p:cNvSpPr>
            <a:spLocks noGrp="1"/>
          </p:cNvSpPr>
          <p:nvPr>
            <p:ph idx="1"/>
          </p:nvPr>
        </p:nvSpPr>
        <p:spPr>
          <a:xfrm>
            <a:off x="225287" y="532496"/>
            <a:ext cx="11714922" cy="4172922"/>
          </a:xfrm>
          <a:noFill/>
        </p:spPr>
        <p:txBody>
          <a:bodyPr>
            <a:noAutofit/>
          </a:bodyPr>
          <a:lstStyle/>
          <a:p>
            <a:pPr marL="0" indent="0">
              <a:buNone/>
            </a:pPr>
            <a:r>
              <a:rPr lang="en-US" sz="3600" dirty="0"/>
              <a:t>2:00 to 2:30 Check-in and Networking</a:t>
            </a:r>
          </a:p>
          <a:p>
            <a:pPr marL="0" indent="0">
              <a:buNone/>
            </a:pPr>
            <a:r>
              <a:rPr lang="en-US" sz="3600" dirty="0"/>
              <a:t>2:30 to 3:00 Telling Your Program’s Story: Audiences</a:t>
            </a:r>
          </a:p>
          <a:p>
            <a:pPr marL="0" indent="0">
              <a:buNone/>
            </a:pPr>
            <a:r>
              <a:rPr lang="en-US" sz="3600" dirty="0"/>
              <a:t>3:00 to 3:30 Communicating Data to Partners and Funders</a:t>
            </a:r>
          </a:p>
          <a:p>
            <a:pPr marL="0" indent="0">
              <a:buNone/>
            </a:pPr>
            <a:r>
              <a:rPr lang="en-US" dirty="0"/>
              <a:t>(Guests: Matt </a:t>
            </a:r>
            <a:r>
              <a:rPr lang="en-US" dirty="0" err="1"/>
              <a:t>Deevers</a:t>
            </a:r>
            <a:r>
              <a:rPr lang="en-US" dirty="0"/>
              <a:t> &amp; Cristina Gonzalez Alcala from Summit Education Initiative)</a:t>
            </a:r>
          </a:p>
          <a:p>
            <a:pPr marL="0" indent="0">
              <a:buNone/>
            </a:pPr>
            <a:r>
              <a:rPr lang="en-US" sz="3600" dirty="0"/>
              <a:t>3:30 to 4:45 Structuring Data to Better Tell Your Program’s Story</a:t>
            </a:r>
          </a:p>
          <a:p>
            <a:pPr marL="0" indent="0">
              <a:buNone/>
            </a:pPr>
            <a:r>
              <a:rPr lang="en-US" sz="3600" dirty="0"/>
              <a:t>	</a:t>
            </a:r>
          </a:p>
        </p:txBody>
      </p:sp>
      <p:sp>
        <p:nvSpPr>
          <p:cNvPr id="4" name="Footer Placeholder 3"/>
          <p:cNvSpPr>
            <a:spLocks noGrp="1"/>
          </p:cNvSpPr>
          <p:nvPr>
            <p:ph type="ftr" sz="quarter" idx="11"/>
          </p:nvPr>
        </p:nvSpPr>
        <p:spPr/>
        <p:txBody>
          <a:bodyPr/>
          <a:lstStyle/>
          <a:p>
            <a:r>
              <a:rPr lang="en-US"/>
              <a:t>Copyright © 2016 [Smile Minded Smartworks, LLC]. All Rights Reserved</a:t>
            </a:r>
            <a:endParaRPr lang="en-US" dirty="0"/>
          </a:p>
        </p:txBody>
      </p:sp>
    </p:spTree>
    <p:extLst>
      <p:ext uri="{BB962C8B-B14F-4D97-AF65-F5344CB8AC3E}">
        <p14:creationId xmlns:p14="http://schemas.microsoft.com/office/powerpoint/2010/main" val="559626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2" y="-65329"/>
            <a:ext cx="11235397" cy="1804859"/>
          </a:xfrm>
        </p:spPr>
        <p:txBody>
          <a:bodyPr>
            <a:noAutofit/>
          </a:bodyPr>
          <a:lstStyle/>
          <a:p>
            <a:pPr marL="0" indent="0">
              <a:buNone/>
            </a:pPr>
            <a:endParaRPr lang="en-US" sz="2400" dirty="0"/>
          </a:p>
          <a:p>
            <a:pPr marL="0" indent="0" algn="ctr">
              <a:buNone/>
            </a:pPr>
            <a:r>
              <a:rPr lang="en-US" sz="4800" dirty="0"/>
              <a:t>Manipulation Techniques</a:t>
            </a:r>
          </a:p>
          <a:p>
            <a:pPr marL="0" indent="0" algn="ctr">
              <a:buNone/>
            </a:pPr>
            <a:r>
              <a:rPr lang="en-US" sz="2400" dirty="0"/>
              <a:t>Basic changes to data to better understand or display information</a:t>
            </a:r>
          </a:p>
          <a:p>
            <a:pPr marL="0" indent="0" algn="ctr">
              <a:buNone/>
            </a:pPr>
            <a:endParaRPr lang="en-US" sz="4800" dirty="0"/>
          </a:p>
          <a:p>
            <a:pPr marL="0" indent="0" algn="ctr">
              <a:buNone/>
            </a:pPr>
            <a:endParaRPr lang="en-US" sz="3600" dirty="0"/>
          </a:p>
        </p:txBody>
      </p:sp>
      <p:sp>
        <p:nvSpPr>
          <p:cNvPr id="5" name="TextBox 4"/>
          <p:cNvSpPr txBox="1"/>
          <p:nvPr/>
        </p:nvSpPr>
        <p:spPr>
          <a:xfrm>
            <a:off x="436198" y="1763736"/>
            <a:ext cx="11657223" cy="3539430"/>
          </a:xfrm>
          <a:prstGeom prst="rect">
            <a:avLst/>
          </a:prstGeom>
          <a:noFill/>
        </p:spPr>
        <p:txBody>
          <a:bodyPr wrap="square" rtlCol="0">
            <a:spAutoFit/>
          </a:bodyPr>
          <a:lstStyle/>
          <a:p>
            <a:pPr lvl="1" algn="ctr"/>
            <a:r>
              <a:rPr lang="en-US" sz="3200" dirty="0"/>
              <a:t>Freezing Columns and Rows</a:t>
            </a:r>
          </a:p>
          <a:p>
            <a:pPr lvl="1" algn="ctr"/>
            <a:r>
              <a:rPr lang="en-US" sz="3200" dirty="0"/>
              <a:t>Sorting</a:t>
            </a:r>
          </a:p>
          <a:p>
            <a:pPr lvl="1" algn="ctr"/>
            <a:r>
              <a:rPr lang="en-US" sz="3200" dirty="0"/>
              <a:t>Filtering</a:t>
            </a:r>
          </a:p>
          <a:p>
            <a:pPr lvl="1" algn="ctr"/>
            <a:r>
              <a:rPr lang="en-US" sz="3200" dirty="0"/>
              <a:t>Using Pivot Tables</a:t>
            </a:r>
          </a:p>
          <a:p>
            <a:pPr lvl="1" algn="ctr"/>
            <a:r>
              <a:rPr lang="en-US" sz="3200" dirty="0"/>
              <a:t>Inserting Columns and Rows</a:t>
            </a:r>
          </a:p>
          <a:p>
            <a:pPr lvl="1" algn="ctr"/>
            <a:r>
              <a:rPr lang="en-US" sz="3200" dirty="0"/>
              <a:t>Making Basic Calculations</a:t>
            </a:r>
          </a:p>
          <a:p>
            <a:pPr lvl="1" algn="ctr"/>
            <a:r>
              <a:rPr lang="en-US" sz="3200" dirty="0"/>
              <a:t>Utilizing Functions</a:t>
            </a:r>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spTree>
    <p:extLst>
      <p:ext uri="{BB962C8B-B14F-4D97-AF65-F5344CB8AC3E}">
        <p14:creationId xmlns:p14="http://schemas.microsoft.com/office/powerpoint/2010/main" val="529269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2" y="-65329"/>
            <a:ext cx="11235397" cy="1804859"/>
          </a:xfrm>
        </p:spPr>
        <p:txBody>
          <a:bodyPr>
            <a:noAutofit/>
          </a:bodyPr>
          <a:lstStyle/>
          <a:p>
            <a:pPr marL="0" indent="0">
              <a:buNone/>
            </a:pPr>
            <a:endParaRPr lang="en-US" sz="2400" dirty="0"/>
          </a:p>
          <a:p>
            <a:pPr marL="0" indent="0" algn="ctr">
              <a:buNone/>
            </a:pPr>
            <a:r>
              <a:rPr lang="en-US" sz="4800" dirty="0"/>
              <a:t>Manipulation Techniques</a:t>
            </a:r>
          </a:p>
          <a:p>
            <a:pPr marL="0" indent="0" algn="ctr">
              <a:buNone/>
            </a:pPr>
            <a:r>
              <a:rPr lang="en-US" sz="2400" dirty="0"/>
              <a:t>Basic changes to data to better understand or display information</a:t>
            </a:r>
          </a:p>
          <a:p>
            <a:pPr marL="0" indent="0" algn="ctr">
              <a:buNone/>
            </a:pPr>
            <a:endParaRPr lang="en-US" sz="4800" dirty="0"/>
          </a:p>
          <a:p>
            <a:pPr marL="0" indent="0" algn="ctr">
              <a:buNone/>
            </a:pPr>
            <a:endParaRPr lang="en-US" sz="3600" dirty="0"/>
          </a:p>
        </p:txBody>
      </p:sp>
      <p:sp>
        <p:nvSpPr>
          <p:cNvPr id="5" name="TextBox 4"/>
          <p:cNvSpPr txBox="1"/>
          <p:nvPr/>
        </p:nvSpPr>
        <p:spPr>
          <a:xfrm>
            <a:off x="1377103" y="1914622"/>
            <a:ext cx="8919836" cy="584775"/>
          </a:xfrm>
          <a:prstGeom prst="rect">
            <a:avLst/>
          </a:prstGeom>
          <a:noFill/>
        </p:spPr>
        <p:txBody>
          <a:bodyPr wrap="square" rtlCol="0">
            <a:spAutoFit/>
          </a:bodyPr>
          <a:lstStyle/>
          <a:p>
            <a:pPr lvl="1" algn="ctr"/>
            <a:r>
              <a:rPr lang="en-US" sz="3200" dirty="0"/>
              <a:t>Freezing Columns and Rows</a:t>
            </a:r>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7" name="Picture 6"/>
          <p:cNvPicPr>
            <a:picLocks noChangeAspect="1"/>
          </p:cNvPicPr>
          <p:nvPr/>
        </p:nvPicPr>
        <p:blipFill>
          <a:blip r:embed="rId3"/>
          <a:stretch>
            <a:fillRect/>
          </a:stretch>
        </p:blipFill>
        <p:spPr>
          <a:xfrm>
            <a:off x="471696" y="2972411"/>
            <a:ext cx="11059864" cy="2165159"/>
          </a:xfrm>
          <a:prstGeom prst="rect">
            <a:avLst/>
          </a:prstGeom>
        </p:spPr>
      </p:pic>
    </p:spTree>
    <p:extLst>
      <p:ext uri="{BB962C8B-B14F-4D97-AF65-F5344CB8AC3E}">
        <p14:creationId xmlns:p14="http://schemas.microsoft.com/office/powerpoint/2010/main" val="3146719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2" y="-65329"/>
            <a:ext cx="11235397" cy="1804859"/>
          </a:xfrm>
        </p:spPr>
        <p:txBody>
          <a:bodyPr>
            <a:noAutofit/>
          </a:bodyPr>
          <a:lstStyle/>
          <a:p>
            <a:pPr marL="0" indent="0">
              <a:buNone/>
            </a:pPr>
            <a:endParaRPr lang="en-US" sz="2400" dirty="0"/>
          </a:p>
          <a:p>
            <a:pPr marL="0" indent="0" algn="ctr">
              <a:buNone/>
            </a:pPr>
            <a:r>
              <a:rPr lang="en-US" sz="4800" dirty="0"/>
              <a:t>Manipulation Techniques</a:t>
            </a:r>
          </a:p>
          <a:p>
            <a:pPr marL="0" indent="0" algn="ctr">
              <a:buNone/>
            </a:pPr>
            <a:r>
              <a:rPr lang="en-US" sz="2400" dirty="0"/>
              <a:t>Basic changes to data to better understand or display information</a:t>
            </a:r>
          </a:p>
          <a:p>
            <a:pPr marL="0" indent="0" algn="ctr">
              <a:buNone/>
            </a:pPr>
            <a:endParaRPr lang="en-US" sz="4800" dirty="0"/>
          </a:p>
          <a:p>
            <a:pPr marL="0" indent="0" algn="ctr">
              <a:buNone/>
            </a:pPr>
            <a:endParaRPr lang="en-US" sz="3600" dirty="0"/>
          </a:p>
        </p:txBody>
      </p:sp>
      <p:sp>
        <p:nvSpPr>
          <p:cNvPr id="5" name="TextBox 4"/>
          <p:cNvSpPr txBox="1"/>
          <p:nvPr/>
        </p:nvSpPr>
        <p:spPr>
          <a:xfrm>
            <a:off x="120747" y="1739530"/>
            <a:ext cx="2001079" cy="584775"/>
          </a:xfrm>
          <a:prstGeom prst="rect">
            <a:avLst/>
          </a:prstGeom>
          <a:noFill/>
        </p:spPr>
        <p:txBody>
          <a:bodyPr wrap="square" rtlCol="0">
            <a:spAutoFit/>
          </a:bodyPr>
          <a:lstStyle/>
          <a:p>
            <a:pPr lvl="1"/>
            <a:r>
              <a:rPr lang="en-US" sz="3200" dirty="0"/>
              <a:t>Sorting</a:t>
            </a:r>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4" name="Picture 3"/>
          <p:cNvPicPr>
            <a:picLocks noChangeAspect="1"/>
          </p:cNvPicPr>
          <p:nvPr/>
        </p:nvPicPr>
        <p:blipFill>
          <a:blip r:embed="rId3"/>
          <a:stretch>
            <a:fillRect/>
          </a:stretch>
        </p:blipFill>
        <p:spPr>
          <a:xfrm>
            <a:off x="1121286" y="2464905"/>
            <a:ext cx="10092908" cy="2838262"/>
          </a:xfrm>
          <a:prstGeom prst="rect">
            <a:avLst/>
          </a:prstGeom>
        </p:spPr>
      </p:pic>
    </p:spTree>
    <p:extLst>
      <p:ext uri="{BB962C8B-B14F-4D97-AF65-F5344CB8AC3E}">
        <p14:creationId xmlns:p14="http://schemas.microsoft.com/office/powerpoint/2010/main" val="3951475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2" y="-65329"/>
            <a:ext cx="11235397" cy="1804859"/>
          </a:xfrm>
        </p:spPr>
        <p:txBody>
          <a:bodyPr>
            <a:noAutofit/>
          </a:bodyPr>
          <a:lstStyle/>
          <a:p>
            <a:pPr marL="0" indent="0">
              <a:buNone/>
            </a:pPr>
            <a:endParaRPr lang="en-US" sz="2400" dirty="0"/>
          </a:p>
          <a:p>
            <a:pPr marL="0" indent="0" algn="ctr">
              <a:buNone/>
            </a:pPr>
            <a:r>
              <a:rPr lang="en-US" sz="4800" dirty="0"/>
              <a:t>Manipulation Techniques</a:t>
            </a:r>
          </a:p>
          <a:p>
            <a:pPr marL="0" indent="0" algn="ctr">
              <a:buNone/>
            </a:pPr>
            <a:r>
              <a:rPr lang="en-US" sz="2400" dirty="0"/>
              <a:t>Basic changes to data to better understand or display information</a:t>
            </a:r>
          </a:p>
          <a:p>
            <a:pPr marL="0" indent="0" algn="ctr">
              <a:buNone/>
            </a:pPr>
            <a:endParaRPr lang="en-US" sz="4800" dirty="0"/>
          </a:p>
          <a:p>
            <a:pPr marL="0" indent="0" algn="ctr">
              <a:buNone/>
            </a:pPr>
            <a:endParaRPr lang="en-US" sz="3600" dirty="0"/>
          </a:p>
        </p:txBody>
      </p:sp>
      <p:sp>
        <p:nvSpPr>
          <p:cNvPr id="5" name="TextBox 4"/>
          <p:cNvSpPr txBox="1"/>
          <p:nvPr/>
        </p:nvSpPr>
        <p:spPr>
          <a:xfrm>
            <a:off x="120747" y="1716521"/>
            <a:ext cx="2107096" cy="1077218"/>
          </a:xfrm>
          <a:prstGeom prst="rect">
            <a:avLst/>
          </a:prstGeom>
          <a:noFill/>
        </p:spPr>
        <p:txBody>
          <a:bodyPr wrap="square" rtlCol="0">
            <a:spAutoFit/>
          </a:bodyPr>
          <a:lstStyle/>
          <a:p>
            <a:pPr lvl="1" algn="ctr"/>
            <a:r>
              <a:rPr lang="en-US" sz="3200" dirty="0"/>
              <a:t>Filtering</a:t>
            </a:r>
          </a:p>
          <a:p>
            <a:pPr lvl="1" algn="ctr"/>
            <a:endParaRPr lang="en-US" sz="32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7" name="Picture 6"/>
          <p:cNvPicPr>
            <a:picLocks noChangeAspect="1"/>
          </p:cNvPicPr>
          <p:nvPr/>
        </p:nvPicPr>
        <p:blipFill>
          <a:blip r:embed="rId3"/>
          <a:stretch>
            <a:fillRect/>
          </a:stretch>
        </p:blipFill>
        <p:spPr>
          <a:xfrm>
            <a:off x="365734" y="2615695"/>
            <a:ext cx="11271788" cy="1811305"/>
          </a:xfrm>
          <a:prstGeom prst="rect">
            <a:avLst/>
          </a:prstGeom>
        </p:spPr>
      </p:pic>
    </p:spTree>
    <p:extLst>
      <p:ext uri="{BB962C8B-B14F-4D97-AF65-F5344CB8AC3E}">
        <p14:creationId xmlns:p14="http://schemas.microsoft.com/office/powerpoint/2010/main" val="2596079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2" y="-65329"/>
            <a:ext cx="11235397" cy="1804859"/>
          </a:xfrm>
        </p:spPr>
        <p:txBody>
          <a:bodyPr>
            <a:noAutofit/>
          </a:bodyPr>
          <a:lstStyle/>
          <a:p>
            <a:pPr marL="0" indent="0">
              <a:buNone/>
            </a:pPr>
            <a:endParaRPr lang="en-US" sz="2400" dirty="0"/>
          </a:p>
          <a:p>
            <a:pPr marL="0" indent="0" algn="ctr">
              <a:buNone/>
            </a:pPr>
            <a:r>
              <a:rPr lang="en-US" sz="4800" dirty="0"/>
              <a:t>Manipulation Techniques</a:t>
            </a:r>
          </a:p>
          <a:p>
            <a:pPr marL="0" indent="0" algn="ctr">
              <a:buNone/>
            </a:pPr>
            <a:r>
              <a:rPr lang="en-US" sz="2400" dirty="0"/>
              <a:t>Basic changes to data to better understand or display information</a:t>
            </a:r>
          </a:p>
          <a:p>
            <a:pPr marL="0" indent="0" algn="ctr">
              <a:buNone/>
            </a:pPr>
            <a:endParaRPr lang="en-US" sz="4800" dirty="0"/>
          </a:p>
          <a:p>
            <a:pPr marL="0" indent="0" algn="ctr">
              <a:buNone/>
            </a:pPr>
            <a:endParaRPr lang="en-US" sz="3600" dirty="0"/>
          </a:p>
        </p:txBody>
      </p:sp>
      <p:sp>
        <p:nvSpPr>
          <p:cNvPr id="5" name="TextBox 4"/>
          <p:cNvSpPr txBox="1"/>
          <p:nvPr/>
        </p:nvSpPr>
        <p:spPr>
          <a:xfrm>
            <a:off x="405237" y="3168269"/>
            <a:ext cx="2689139" cy="1077218"/>
          </a:xfrm>
          <a:prstGeom prst="rect">
            <a:avLst/>
          </a:prstGeom>
          <a:noFill/>
        </p:spPr>
        <p:txBody>
          <a:bodyPr wrap="square" rtlCol="0">
            <a:spAutoFit/>
          </a:bodyPr>
          <a:lstStyle/>
          <a:p>
            <a:pPr lvl="1" algn="ctr"/>
            <a:r>
              <a:rPr lang="en-US" sz="3200" dirty="0"/>
              <a:t>Using Pivot Tables</a:t>
            </a:r>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7" name="Picture 6"/>
          <p:cNvPicPr>
            <a:picLocks noChangeAspect="1"/>
          </p:cNvPicPr>
          <p:nvPr/>
        </p:nvPicPr>
        <p:blipFill>
          <a:blip r:embed="rId3"/>
          <a:stretch>
            <a:fillRect/>
          </a:stretch>
        </p:blipFill>
        <p:spPr>
          <a:xfrm>
            <a:off x="3754640" y="2339124"/>
            <a:ext cx="7245294" cy="2352145"/>
          </a:xfrm>
          <a:prstGeom prst="rect">
            <a:avLst/>
          </a:prstGeom>
        </p:spPr>
      </p:pic>
    </p:spTree>
    <p:extLst>
      <p:ext uri="{BB962C8B-B14F-4D97-AF65-F5344CB8AC3E}">
        <p14:creationId xmlns:p14="http://schemas.microsoft.com/office/powerpoint/2010/main" val="142133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2" y="-65329"/>
            <a:ext cx="11235397" cy="1804859"/>
          </a:xfrm>
        </p:spPr>
        <p:txBody>
          <a:bodyPr>
            <a:noAutofit/>
          </a:bodyPr>
          <a:lstStyle/>
          <a:p>
            <a:pPr marL="0" indent="0">
              <a:buNone/>
            </a:pPr>
            <a:endParaRPr lang="en-US" sz="2400" dirty="0"/>
          </a:p>
          <a:p>
            <a:pPr marL="0" indent="0" algn="ctr">
              <a:buNone/>
            </a:pPr>
            <a:r>
              <a:rPr lang="en-US" sz="4800" dirty="0"/>
              <a:t>Manipulation Techniques</a:t>
            </a:r>
          </a:p>
          <a:p>
            <a:pPr marL="0" indent="0" algn="ctr">
              <a:buNone/>
            </a:pPr>
            <a:r>
              <a:rPr lang="en-US" sz="2400" dirty="0"/>
              <a:t>Basic changes to data to better understand or display information</a:t>
            </a:r>
          </a:p>
          <a:p>
            <a:pPr marL="0" indent="0" algn="ctr">
              <a:buNone/>
            </a:pPr>
            <a:endParaRPr lang="en-US" sz="4800" dirty="0"/>
          </a:p>
          <a:p>
            <a:pPr marL="0" indent="0" algn="ctr">
              <a:buNone/>
            </a:pPr>
            <a:endParaRPr lang="en-US" sz="3600" dirty="0"/>
          </a:p>
        </p:txBody>
      </p:sp>
      <p:sp>
        <p:nvSpPr>
          <p:cNvPr id="5" name="TextBox 4"/>
          <p:cNvSpPr txBox="1"/>
          <p:nvPr/>
        </p:nvSpPr>
        <p:spPr>
          <a:xfrm>
            <a:off x="478556" y="2533101"/>
            <a:ext cx="2572045" cy="1569660"/>
          </a:xfrm>
          <a:prstGeom prst="rect">
            <a:avLst/>
          </a:prstGeom>
          <a:noFill/>
        </p:spPr>
        <p:txBody>
          <a:bodyPr wrap="square" rtlCol="0">
            <a:spAutoFit/>
          </a:bodyPr>
          <a:lstStyle/>
          <a:p>
            <a:pPr lvl="1" algn="ctr"/>
            <a:r>
              <a:rPr lang="en-US" sz="3200" dirty="0"/>
              <a:t>Inserting Columns and Rows</a:t>
            </a:r>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7" name="Picture 6"/>
          <p:cNvPicPr>
            <a:picLocks noChangeAspect="1"/>
          </p:cNvPicPr>
          <p:nvPr/>
        </p:nvPicPr>
        <p:blipFill>
          <a:blip r:embed="rId3"/>
          <a:stretch>
            <a:fillRect/>
          </a:stretch>
        </p:blipFill>
        <p:spPr>
          <a:xfrm>
            <a:off x="4146238" y="1954438"/>
            <a:ext cx="5978422" cy="3570822"/>
          </a:xfrm>
          <a:prstGeom prst="rect">
            <a:avLst/>
          </a:prstGeom>
        </p:spPr>
      </p:pic>
    </p:spTree>
    <p:extLst>
      <p:ext uri="{BB962C8B-B14F-4D97-AF65-F5344CB8AC3E}">
        <p14:creationId xmlns:p14="http://schemas.microsoft.com/office/powerpoint/2010/main" val="121041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2" y="-65329"/>
            <a:ext cx="11235397" cy="1804859"/>
          </a:xfrm>
        </p:spPr>
        <p:txBody>
          <a:bodyPr>
            <a:noAutofit/>
          </a:bodyPr>
          <a:lstStyle/>
          <a:p>
            <a:pPr marL="0" indent="0">
              <a:buNone/>
            </a:pPr>
            <a:endParaRPr lang="en-US" sz="2400" dirty="0"/>
          </a:p>
          <a:p>
            <a:pPr marL="0" indent="0" algn="ctr">
              <a:buNone/>
            </a:pPr>
            <a:r>
              <a:rPr lang="en-US" sz="4800" dirty="0"/>
              <a:t>Manipulation Techniques</a:t>
            </a:r>
          </a:p>
          <a:p>
            <a:pPr marL="0" indent="0" algn="ctr">
              <a:buNone/>
            </a:pPr>
            <a:r>
              <a:rPr lang="en-US" sz="2400" dirty="0"/>
              <a:t>Basic changes to data to better understand or display information</a:t>
            </a:r>
          </a:p>
          <a:p>
            <a:pPr marL="0" indent="0" algn="ctr">
              <a:buNone/>
            </a:pPr>
            <a:endParaRPr lang="en-US" sz="4800" dirty="0"/>
          </a:p>
          <a:p>
            <a:pPr marL="0" indent="0" algn="ctr">
              <a:buNone/>
            </a:pPr>
            <a:endParaRPr lang="en-US" sz="3600" dirty="0"/>
          </a:p>
        </p:txBody>
      </p:sp>
      <p:sp>
        <p:nvSpPr>
          <p:cNvPr id="5" name="TextBox 4"/>
          <p:cNvSpPr txBox="1"/>
          <p:nvPr/>
        </p:nvSpPr>
        <p:spPr>
          <a:xfrm>
            <a:off x="5472759" y="1738849"/>
            <a:ext cx="6045534" cy="584775"/>
          </a:xfrm>
          <a:prstGeom prst="rect">
            <a:avLst/>
          </a:prstGeom>
          <a:noFill/>
        </p:spPr>
        <p:txBody>
          <a:bodyPr wrap="square" rtlCol="0">
            <a:spAutoFit/>
          </a:bodyPr>
          <a:lstStyle/>
          <a:p>
            <a:pPr lvl="1" algn="ctr"/>
            <a:r>
              <a:rPr lang="en-US" sz="3200" dirty="0"/>
              <a:t>Making Basic Calculations</a:t>
            </a:r>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4" name="Picture 3"/>
          <p:cNvPicPr>
            <a:picLocks noChangeAspect="1"/>
          </p:cNvPicPr>
          <p:nvPr/>
        </p:nvPicPr>
        <p:blipFill rotWithShape="1">
          <a:blip r:embed="rId3"/>
          <a:srcRect l="38208" t="30731" r="29117" b="32305"/>
          <a:stretch/>
        </p:blipFill>
        <p:spPr>
          <a:xfrm>
            <a:off x="840647" y="1824607"/>
            <a:ext cx="4632112" cy="2946176"/>
          </a:xfrm>
          <a:prstGeom prst="rect">
            <a:avLst/>
          </a:prstGeom>
        </p:spPr>
      </p:pic>
      <p:pic>
        <p:nvPicPr>
          <p:cNvPr id="7" name="Picture 6"/>
          <p:cNvPicPr>
            <a:picLocks noChangeAspect="1"/>
          </p:cNvPicPr>
          <p:nvPr/>
        </p:nvPicPr>
        <p:blipFill>
          <a:blip r:embed="rId4"/>
          <a:stretch>
            <a:fillRect/>
          </a:stretch>
        </p:blipFill>
        <p:spPr>
          <a:xfrm>
            <a:off x="6255026" y="2532394"/>
            <a:ext cx="4481000" cy="3190277"/>
          </a:xfrm>
          <a:prstGeom prst="rect">
            <a:avLst/>
          </a:prstGeom>
        </p:spPr>
      </p:pic>
    </p:spTree>
    <p:extLst>
      <p:ext uri="{BB962C8B-B14F-4D97-AF65-F5344CB8AC3E}">
        <p14:creationId xmlns:p14="http://schemas.microsoft.com/office/powerpoint/2010/main" val="4070128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fontScale="90000"/>
          </a:bodyPr>
          <a:lstStyle/>
          <a:p>
            <a:pPr algn="ctr"/>
            <a:r>
              <a:rPr lang="en-US" sz="4800" b="1" dirty="0"/>
              <a:t>Telling Your Story: Data Management Basics</a:t>
            </a:r>
          </a:p>
        </p:txBody>
      </p:sp>
      <p:sp>
        <p:nvSpPr>
          <p:cNvPr id="6" name="Content Placeholder 5"/>
          <p:cNvSpPr>
            <a:spLocks noGrp="1"/>
          </p:cNvSpPr>
          <p:nvPr>
            <p:ph idx="1"/>
          </p:nvPr>
        </p:nvSpPr>
        <p:spPr>
          <a:xfrm>
            <a:off x="647112" y="-65329"/>
            <a:ext cx="11235397" cy="1804859"/>
          </a:xfrm>
        </p:spPr>
        <p:txBody>
          <a:bodyPr>
            <a:noAutofit/>
          </a:bodyPr>
          <a:lstStyle/>
          <a:p>
            <a:pPr marL="0" indent="0">
              <a:buNone/>
            </a:pPr>
            <a:endParaRPr lang="en-US" sz="2400" dirty="0"/>
          </a:p>
          <a:p>
            <a:pPr marL="0" indent="0" algn="ctr">
              <a:buNone/>
            </a:pPr>
            <a:r>
              <a:rPr lang="en-US" sz="4800" dirty="0"/>
              <a:t>Manipulation Techniques</a:t>
            </a:r>
          </a:p>
          <a:p>
            <a:pPr marL="0" indent="0" algn="ctr">
              <a:buNone/>
            </a:pPr>
            <a:r>
              <a:rPr lang="en-US" sz="2400" dirty="0"/>
              <a:t>Basic changes to data to better understand or display information</a:t>
            </a:r>
          </a:p>
          <a:p>
            <a:pPr marL="0" indent="0" algn="ctr">
              <a:buNone/>
            </a:pPr>
            <a:endParaRPr lang="en-US" sz="4800" dirty="0"/>
          </a:p>
          <a:p>
            <a:pPr marL="0" indent="0" algn="ctr">
              <a:buNone/>
            </a:pPr>
            <a:endParaRPr lang="en-US" sz="3600" dirty="0"/>
          </a:p>
        </p:txBody>
      </p:sp>
      <p:sp>
        <p:nvSpPr>
          <p:cNvPr id="5" name="TextBox 4"/>
          <p:cNvSpPr txBox="1"/>
          <p:nvPr/>
        </p:nvSpPr>
        <p:spPr>
          <a:xfrm>
            <a:off x="-544948" y="1771751"/>
            <a:ext cx="5183207" cy="584775"/>
          </a:xfrm>
          <a:prstGeom prst="rect">
            <a:avLst/>
          </a:prstGeom>
          <a:noFill/>
        </p:spPr>
        <p:txBody>
          <a:bodyPr wrap="square" rtlCol="0">
            <a:spAutoFit/>
          </a:bodyPr>
          <a:lstStyle/>
          <a:p>
            <a:pPr lvl="1" algn="ctr"/>
            <a:r>
              <a:rPr lang="en-US" sz="3200" dirty="0"/>
              <a:t>Utilizing Functions</a:t>
            </a:r>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pic>
        <p:nvPicPr>
          <p:cNvPr id="10" name="Picture 9"/>
          <p:cNvPicPr>
            <a:picLocks noChangeAspect="1"/>
          </p:cNvPicPr>
          <p:nvPr/>
        </p:nvPicPr>
        <p:blipFill rotWithShape="1">
          <a:blip r:embed="rId3"/>
          <a:srcRect r="6608" b="21706"/>
          <a:stretch/>
        </p:blipFill>
        <p:spPr>
          <a:xfrm>
            <a:off x="445053" y="3152440"/>
            <a:ext cx="5742106" cy="1468800"/>
          </a:xfrm>
          <a:prstGeom prst="rect">
            <a:avLst/>
          </a:prstGeom>
        </p:spPr>
      </p:pic>
      <p:pic>
        <p:nvPicPr>
          <p:cNvPr id="11" name="Picture 10"/>
          <p:cNvPicPr>
            <a:picLocks noChangeAspect="1"/>
          </p:cNvPicPr>
          <p:nvPr/>
        </p:nvPicPr>
        <p:blipFill rotWithShape="1">
          <a:blip r:embed="rId4"/>
          <a:srcRect l="2418" r="7106" b="8587"/>
          <a:stretch/>
        </p:blipFill>
        <p:spPr>
          <a:xfrm>
            <a:off x="6365302" y="2001078"/>
            <a:ext cx="5283361" cy="3453340"/>
          </a:xfrm>
          <a:prstGeom prst="rect">
            <a:avLst/>
          </a:prstGeom>
        </p:spPr>
      </p:pic>
    </p:spTree>
    <p:extLst>
      <p:ext uri="{BB962C8B-B14F-4D97-AF65-F5344CB8AC3E}">
        <p14:creationId xmlns:p14="http://schemas.microsoft.com/office/powerpoint/2010/main" val="3996333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5303166"/>
            <a:ext cx="11761763" cy="1325563"/>
          </a:xfrm>
        </p:spPr>
        <p:txBody>
          <a:bodyPr>
            <a:normAutofit/>
          </a:bodyPr>
          <a:lstStyle/>
          <a:p>
            <a:pPr algn="ctr"/>
            <a:r>
              <a:rPr lang="en-US" sz="4800" b="1" dirty="0"/>
              <a:t>Telling Your Story: What’s Next?</a:t>
            </a:r>
          </a:p>
        </p:txBody>
      </p:sp>
      <p:sp>
        <p:nvSpPr>
          <p:cNvPr id="6" name="Content Placeholder 5"/>
          <p:cNvSpPr>
            <a:spLocks noGrp="1"/>
          </p:cNvSpPr>
          <p:nvPr>
            <p:ph idx="1"/>
          </p:nvPr>
        </p:nvSpPr>
        <p:spPr>
          <a:xfrm>
            <a:off x="383929" y="770548"/>
            <a:ext cx="11235397" cy="4351338"/>
          </a:xfrm>
        </p:spPr>
        <p:txBody>
          <a:bodyPr>
            <a:noAutofit/>
          </a:bodyPr>
          <a:lstStyle/>
          <a:p>
            <a:pPr marL="0" indent="0">
              <a:buNone/>
            </a:pPr>
            <a:endParaRPr lang="en-US" sz="2400" dirty="0"/>
          </a:p>
          <a:p>
            <a:pPr marL="0" indent="0" algn="ctr">
              <a:buNone/>
            </a:pPr>
            <a:r>
              <a:rPr lang="en-US" sz="3600" dirty="0"/>
              <a:t>Homework Data Set</a:t>
            </a:r>
          </a:p>
          <a:p>
            <a:pPr marL="0" indent="0" algn="ctr">
              <a:buNone/>
            </a:pPr>
            <a:endParaRPr lang="en-US" sz="3600" dirty="0"/>
          </a:p>
          <a:p>
            <a:pPr marL="0" indent="0" algn="ctr">
              <a:buNone/>
            </a:pPr>
            <a:r>
              <a:rPr lang="en-US" sz="3600"/>
              <a:t>Handouts</a:t>
            </a:r>
            <a:endParaRPr lang="en-US" sz="3600" dirty="0"/>
          </a:p>
          <a:p>
            <a:pPr marL="0" indent="0" algn="ctr">
              <a:buNone/>
            </a:pPr>
            <a:endParaRPr lang="en-US" sz="3600" dirty="0"/>
          </a:p>
          <a:p>
            <a:pPr marL="0" indent="0" algn="ctr">
              <a:buNone/>
            </a:pPr>
            <a:r>
              <a:rPr lang="en-US" sz="3600" dirty="0">
                <a:hlinkClick r:id="rId2"/>
              </a:rPr>
              <a:t>Evaluation and Future Workshop Survey</a:t>
            </a:r>
            <a:endParaRPr lang="en-US" sz="3600" dirty="0"/>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spTree>
    <p:extLst>
      <p:ext uri="{BB962C8B-B14F-4D97-AF65-F5344CB8AC3E}">
        <p14:creationId xmlns:p14="http://schemas.microsoft.com/office/powerpoint/2010/main" val="124289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424" y="5058162"/>
            <a:ext cx="10515600" cy="1325563"/>
          </a:xfrm>
        </p:spPr>
        <p:txBody>
          <a:bodyPr>
            <a:noAutofit/>
          </a:bodyPr>
          <a:lstStyle/>
          <a:p>
            <a:pPr algn="ctr"/>
            <a:r>
              <a:rPr lang="en-US" sz="4800" b="1" dirty="0"/>
              <a:t>Telling Your Program’s Story: </a:t>
            </a:r>
            <a:br>
              <a:rPr lang="en-US" sz="4800" b="1" dirty="0"/>
            </a:br>
            <a:r>
              <a:rPr lang="en-US" sz="4800" b="1" dirty="0"/>
              <a:t>Member Sign in</a:t>
            </a:r>
          </a:p>
        </p:txBody>
      </p:sp>
      <p:sp>
        <p:nvSpPr>
          <p:cNvPr id="3" name="Content Placeholder 2"/>
          <p:cNvSpPr>
            <a:spLocks noGrp="1"/>
          </p:cNvSpPr>
          <p:nvPr>
            <p:ph idx="1"/>
          </p:nvPr>
        </p:nvSpPr>
        <p:spPr>
          <a:xfrm>
            <a:off x="581891" y="360218"/>
            <a:ext cx="10957133" cy="4613564"/>
          </a:xfrm>
          <a:noFill/>
        </p:spPr>
        <p:txBody>
          <a:bodyPr>
            <a:noAutofit/>
          </a:bodyPr>
          <a:lstStyle/>
          <a:p>
            <a:pPr marL="0" indent="0" algn="ctr">
              <a:buNone/>
            </a:pPr>
            <a:r>
              <a:rPr lang="en-US" sz="4000" b="1" dirty="0">
                <a:hlinkClick r:id="rId3"/>
              </a:rPr>
              <a:t>www.smileminded.com</a:t>
            </a:r>
            <a:endParaRPr lang="en-US" sz="4000" b="1" dirty="0"/>
          </a:p>
          <a:p>
            <a:pPr marL="0" indent="0" algn="ctr">
              <a:buNone/>
            </a:pPr>
            <a:endParaRPr lang="en-US" sz="4000" b="1" dirty="0"/>
          </a:p>
          <a:p>
            <a:pPr marL="0" indent="0" algn="ctr">
              <a:buNone/>
            </a:pPr>
            <a:endParaRPr lang="en-US" sz="4000" b="1" dirty="0"/>
          </a:p>
        </p:txBody>
      </p:sp>
      <p:grpSp>
        <p:nvGrpSpPr>
          <p:cNvPr id="10" name="Group 9"/>
          <p:cNvGrpSpPr/>
          <p:nvPr/>
        </p:nvGrpSpPr>
        <p:grpSpPr>
          <a:xfrm>
            <a:off x="360820" y="1078831"/>
            <a:ext cx="7176655" cy="3923500"/>
            <a:chOff x="290945" y="1176304"/>
            <a:chExt cx="7176655" cy="3923500"/>
          </a:xfrm>
        </p:grpSpPr>
        <p:pic>
          <p:nvPicPr>
            <p:cNvPr id="4" name="Picture 3"/>
            <p:cNvPicPr>
              <a:picLocks noChangeAspect="1"/>
            </p:cNvPicPr>
            <p:nvPr/>
          </p:nvPicPr>
          <p:blipFill rotWithShape="1">
            <a:blip r:embed="rId4"/>
            <a:srcRect l="17899" t="13248" r="18920" b="25315"/>
            <a:stretch/>
          </p:blipFill>
          <p:spPr>
            <a:xfrm>
              <a:off x="290945" y="1176304"/>
              <a:ext cx="7176655" cy="3923500"/>
            </a:xfrm>
            <a:prstGeom prst="rect">
              <a:avLst/>
            </a:prstGeom>
          </p:spPr>
        </p:pic>
        <p:cxnSp>
          <p:nvCxnSpPr>
            <p:cNvPr id="6" name="Straight Arrow Connector 5"/>
            <p:cNvCxnSpPr/>
            <p:nvPr/>
          </p:nvCxnSpPr>
          <p:spPr>
            <a:xfrm flipH="1">
              <a:off x="6656204" y="3726873"/>
              <a:ext cx="506596" cy="8312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758546" y="1078831"/>
            <a:ext cx="3088657" cy="3046988"/>
          </a:xfrm>
          <a:prstGeom prst="rect">
            <a:avLst/>
          </a:prstGeom>
          <a:noFill/>
        </p:spPr>
        <p:txBody>
          <a:bodyPr wrap="square" rtlCol="0">
            <a:spAutoFit/>
          </a:bodyPr>
          <a:lstStyle/>
          <a:p>
            <a:pPr marL="342900" indent="-342900">
              <a:buFont typeface="+mj-lt"/>
              <a:buAutoNum type="arabicPeriod"/>
            </a:pPr>
            <a:r>
              <a:rPr lang="en-US" sz="2400" dirty="0"/>
              <a:t>Click Register</a:t>
            </a:r>
          </a:p>
          <a:p>
            <a:pPr marL="342900" indent="-342900">
              <a:buFont typeface="+mj-lt"/>
              <a:buAutoNum type="arabicPeriod"/>
            </a:pPr>
            <a:r>
              <a:rPr lang="en-US" sz="2400" dirty="0"/>
              <a:t>Fill out the form.</a:t>
            </a:r>
          </a:p>
          <a:p>
            <a:pPr marL="342900" indent="-342900">
              <a:buFont typeface="+mj-lt"/>
              <a:buAutoNum type="arabicPeriod"/>
            </a:pPr>
            <a:r>
              <a:rPr lang="en-US" sz="2400" dirty="0"/>
              <a:t>We will approve your registration and then you can access the Workshop Member Content</a:t>
            </a:r>
          </a:p>
        </p:txBody>
      </p:sp>
      <p:sp>
        <p:nvSpPr>
          <p:cNvPr id="5" name="Footer Placeholder 4"/>
          <p:cNvSpPr>
            <a:spLocks noGrp="1"/>
          </p:cNvSpPr>
          <p:nvPr>
            <p:ph type="ftr" sz="quarter" idx="11"/>
          </p:nvPr>
        </p:nvSpPr>
        <p:spPr/>
        <p:txBody>
          <a:bodyPr/>
          <a:lstStyle/>
          <a:p>
            <a:r>
              <a:rPr lang="en-US"/>
              <a:t>Copyright © 2016 [Smile Minded Smartworks, LLC]. All Rights Reserved</a:t>
            </a:r>
            <a:endParaRPr lang="en-US" dirty="0"/>
          </a:p>
        </p:txBody>
      </p:sp>
    </p:spTree>
    <p:extLst>
      <p:ext uri="{BB962C8B-B14F-4D97-AF65-F5344CB8AC3E}">
        <p14:creationId xmlns:p14="http://schemas.microsoft.com/office/powerpoint/2010/main" val="381261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0"/>
            <a:ext cx="4142510" cy="6487771"/>
          </a:xfrm>
        </p:spPr>
        <p:txBody>
          <a:bodyPr>
            <a:normAutofit/>
          </a:bodyPr>
          <a:lstStyle/>
          <a:p>
            <a:pPr algn="ctr"/>
            <a:r>
              <a:rPr lang="en-US" sz="4800" b="1" dirty="0"/>
              <a:t>Telling Your Program’s Story: Data Fundamentals Workshop Series</a:t>
            </a:r>
          </a:p>
        </p:txBody>
      </p:sp>
      <p:sp>
        <p:nvSpPr>
          <p:cNvPr id="7" name="TextBox 6"/>
          <p:cNvSpPr txBox="1"/>
          <p:nvPr/>
        </p:nvSpPr>
        <p:spPr>
          <a:xfrm>
            <a:off x="7526216" y="281353"/>
            <a:ext cx="4290646" cy="6494085"/>
          </a:xfrm>
          <a:prstGeom prst="rect">
            <a:avLst/>
          </a:prstGeom>
          <a:noFill/>
        </p:spPr>
        <p:txBody>
          <a:bodyPr wrap="square" rtlCol="0">
            <a:spAutoFit/>
          </a:bodyPr>
          <a:lstStyle/>
          <a:p>
            <a:pPr marL="457200" lvl="0" indent="-457200">
              <a:buFont typeface="+mj-lt"/>
              <a:buAutoNum type="arabicPeriod"/>
            </a:pPr>
            <a:r>
              <a:rPr lang="en-US" sz="2600" b="1" u="sng" dirty="0"/>
              <a:t>Evaluation Goals </a:t>
            </a:r>
            <a:r>
              <a:rPr lang="en-US" sz="2600" dirty="0"/>
              <a:t>Who is your audience and what do they need to know about your program? </a:t>
            </a:r>
          </a:p>
          <a:p>
            <a:pPr marL="457200" lvl="0" indent="-457200">
              <a:buFont typeface="+mj-lt"/>
              <a:buAutoNum type="arabicPeriod"/>
            </a:pPr>
            <a:r>
              <a:rPr lang="en-US" sz="2600" u="sng" dirty="0"/>
              <a:t>Data Identification </a:t>
            </a:r>
            <a:r>
              <a:rPr lang="en-US" sz="2600" dirty="0"/>
              <a:t>What data do you need? </a:t>
            </a:r>
          </a:p>
          <a:p>
            <a:pPr marL="457200" lvl="0" indent="-457200">
              <a:buFont typeface="+mj-lt"/>
              <a:buAutoNum type="arabicPeriod"/>
            </a:pPr>
            <a:r>
              <a:rPr lang="en-US" sz="2600" u="sng" dirty="0"/>
              <a:t>Data Collection</a:t>
            </a:r>
            <a:r>
              <a:rPr lang="en-US" sz="2600" dirty="0"/>
              <a:t> How do you collect and document your data? </a:t>
            </a:r>
          </a:p>
          <a:p>
            <a:pPr marL="457200" lvl="0" indent="-457200">
              <a:buFont typeface="+mj-lt"/>
              <a:buAutoNum type="arabicPeriod"/>
            </a:pPr>
            <a:r>
              <a:rPr lang="en-US" sz="2600" b="1" u="sng" dirty="0"/>
              <a:t>Data Management</a:t>
            </a:r>
            <a:r>
              <a:rPr lang="en-US" sz="2600" b="1" dirty="0"/>
              <a:t> </a:t>
            </a:r>
            <a:r>
              <a:rPr lang="en-US" sz="2600" dirty="0"/>
              <a:t>How do you structure data? </a:t>
            </a:r>
          </a:p>
          <a:p>
            <a:pPr marL="457200" lvl="0" indent="-457200">
              <a:buFont typeface="+mj-lt"/>
              <a:buAutoNum type="arabicPeriod"/>
            </a:pPr>
            <a:r>
              <a:rPr lang="en-US" sz="2600" u="sng" dirty="0"/>
              <a:t>Data Analysis</a:t>
            </a:r>
            <a:r>
              <a:rPr lang="en-US" sz="2600" dirty="0"/>
              <a:t> How do you find patterns in the data? </a:t>
            </a:r>
          </a:p>
          <a:p>
            <a:pPr marL="457200" lvl="0" indent="-457200">
              <a:buFont typeface="+mj-lt"/>
              <a:buAutoNum type="arabicPeriod"/>
            </a:pPr>
            <a:r>
              <a:rPr lang="en-US" sz="2600" u="sng" dirty="0"/>
              <a:t>Reporting </a:t>
            </a:r>
            <a:r>
              <a:rPr lang="en-US" sz="2600" dirty="0"/>
              <a:t>How do you report your findings to multiple stakeholders? </a:t>
            </a:r>
          </a:p>
        </p:txBody>
      </p:sp>
      <p:graphicFrame>
        <p:nvGraphicFramePr>
          <p:cNvPr id="5" name="Diagram 4"/>
          <p:cNvGraphicFramePr/>
          <p:nvPr>
            <p:extLst>
              <p:ext uri="{D42A27DB-BD31-4B8C-83A1-F6EECF244321}">
                <p14:modId xmlns:p14="http://schemas.microsoft.com/office/powerpoint/2010/main" val="757435512"/>
              </p:ext>
            </p:extLst>
          </p:nvPr>
        </p:nvGraphicFramePr>
        <p:xfrm>
          <a:off x="2346526" y="281353"/>
          <a:ext cx="7088419" cy="622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a:off x="290945" y="6206752"/>
            <a:ext cx="4717774" cy="365125"/>
          </a:xfrm>
        </p:spPr>
        <p:txBody>
          <a:bodyPr/>
          <a:lstStyle/>
          <a:p>
            <a:r>
              <a:rPr lang="en-US" dirty="0"/>
              <a:t>Copyright © 2016 [Smile Minded </a:t>
            </a:r>
            <a:r>
              <a:rPr lang="en-US" dirty="0" err="1"/>
              <a:t>Smartworks</a:t>
            </a:r>
            <a:r>
              <a:rPr lang="en-US" dirty="0"/>
              <a:t>, LLC]. All Rights Reserved</a:t>
            </a:r>
          </a:p>
        </p:txBody>
      </p:sp>
    </p:spTree>
    <p:extLst>
      <p:ext uri="{BB962C8B-B14F-4D97-AF65-F5344CB8AC3E}">
        <p14:creationId xmlns:p14="http://schemas.microsoft.com/office/powerpoint/2010/main" val="370661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114" y="5263390"/>
            <a:ext cx="10515600" cy="1325563"/>
          </a:xfrm>
        </p:spPr>
        <p:txBody>
          <a:bodyPr>
            <a:normAutofit/>
          </a:bodyPr>
          <a:lstStyle/>
          <a:p>
            <a:pPr algn="ctr"/>
            <a:r>
              <a:rPr lang="en-US" sz="4800" b="1" dirty="0"/>
              <a:t>Telling Your Story: Today’s Workshop</a:t>
            </a:r>
          </a:p>
        </p:txBody>
      </p:sp>
      <p:sp>
        <p:nvSpPr>
          <p:cNvPr id="3" name="Content Placeholder 2"/>
          <p:cNvSpPr>
            <a:spLocks noGrp="1"/>
          </p:cNvSpPr>
          <p:nvPr>
            <p:ph idx="1"/>
          </p:nvPr>
        </p:nvSpPr>
        <p:spPr>
          <a:xfrm>
            <a:off x="182880" y="267286"/>
            <a:ext cx="11803967" cy="4456893"/>
          </a:xfrm>
        </p:spPr>
        <p:txBody>
          <a:bodyPr>
            <a:noAutofit/>
          </a:bodyPr>
          <a:lstStyle/>
          <a:p>
            <a:pPr marL="0" indent="0">
              <a:buNone/>
            </a:pPr>
            <a:r>
              <a:rPr lang="en-US" sz="4000" dirty="0"/>
              <a:t>What is the program story you hope to tell?</a:t>
            </a:r>
          </a:p>
          <a:p>
            <a:pPr marL="0" indent="0">
              <a:buNone/>
            </a:pPr>
            <a:endParaRPr lang="en-US" sz="4000" dirty="0"/>
          </a:p>
          <a:p>
            <a:pPr marL="0" indent="0">
              <a:buNone/>
            </a:pPr>
            <a:r>
              <a:rPr lang="en-US" sz="4000" dirty="0"/>
              <a:t>What do your partners and funders need to know from your program’s story?</a:t>
            </a:r>
          </a:p>
          <a:p>
            <a:pPr marL="0" indent="0">
              <a:buNone/>
            </a:pPr>
            <a:endParaRPr lang="en-US" sz="4000" dirty="0"/>
          </a:p>
          <a:p>
            <a:pPr marL="0" indent="0">
              <a:buNone/>
            </a:pPr>
            <a:r>
              <a:rPr lang="en-US" sz="4000" dirty="0"/>
              <a:t>How can you structure your data to make telling your story easier?</a:t>
            </a:r>
          </a:p>
        </p:txBody>
      </p:sp>
      <p:sp>
        <p:nvSpPr>
          <p:cNvPr id="4" name="Footer Placeholder 3"/>
          <p:cNvSpPr>
            <a:spLocks noGrp="1"/>
          </p:cNvSpPr>
          <p:nvPr>
            <p:ph type="ftr" sz="quarter" idx="11"/>
          </p:nvPr>
        </p:nvSpPr>
        <p:spPr/>
        <p:txBody>
          <a:bodyPr/>
          <a:lstStyle/>
          <a:p>
            <a:r>
              <a:rPr lang="en-US"/>
              <a:t>Copyright © 2016 [Smile Minded Smartworks, LLC]. All Rights Reserved</a:t>
            </a:r>
            <a:endParaRPr lang="en-US" dirty="0"/>
          </a:p>
        </p:txBody>
      </p:sp>
    </p:spTree>
    <p:extLst>
      <p:ext uri="{BB962C8B-B14F-4D97-AF65-F5344CB8AC3E}">
        <p14:creationId xmlns:p14="http://schemas.microsoft.com/office/powerpoint/2010/main" val="242303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163" y="5218759"/>
            <a:ext cx="10515600" cy="1325563"/>
          </a:xfrm>
        </p:spPr>
        <p:txBody>
          <a:bodyPr>
            <a:normAutofit/>
          </a:bodyPr>
          <a:lstStyle/>
          <a:p>
            <a:pPr algn="ctr"/>
            <a:r>
              <a:rPr lang="en-US" sz="4800" b="1" dirty="0"/>
              <a:t>Telling Your Story: Your Audience</a:t>
            </a:r>
          </a:p>
        </p:txBody>
      </p:sp>
      <p:sp>
        <p:nvSpPr>
          <p:cNvPr id="6" name="Content Placeholder 5"/>
          <p:cNvSpPr>
            <a:spLocks noGrp="1"/>
          </p:cNvSpPr>
          <p:nvPr>
            <p:ph idx="1"/>
          </p:nvPr>
        </p:nvSpPr>
        <p:spPr>
          <a:xfrm>
            <a:off x="0" y="390720"/>
            <a:ext cx="12192000" cy="4351338"/>
          </a:xfrm>
        </p:spPr>
        <p:txBody>
          <a:bodyPr>
            <a:noAutofit/>
          </a:bodyPr>
          <a:lstStyle/>
          <a:p>
            <a:pPr marL="0" indent="0" algn="ctr">
              <a:buNone/>
            </a:pPr>
            <a:r>
              <a:rPr lang="en-US" sz="4000" dirty="0"/>
              <a:t>Staff and Volunteers (Celebrating &amp; Course Correcting)</a:t>
            </a:r>
          </a:p>
          <a:p>
            <a:pPr marL="0" indent="0" algn="ctr">
              <a:buNone/>
            </a:pPr>
            <a:endParaRPr lang="en-US" sz="4000" dirty="0"/>
          </a:p>
          <a:p>
            <a:pPr marL="0" indent="0" algn="ctr">
              <a:buNone/>
            </a:pPr>
            <a:r>
              <a:rPr lang="en-US" sz="4000" dirty="0"/>
              <a:t>Donors and Foundations (Succeeding &amp; Sustaining)</a:t>
            </a:r>
          </a:p>
          <a:p>
            <a:pPr marL="0" indent="0" algn="ctr">
              <a:buNone/>
            </a:pPr>
            <a:endParaRPr lang="en-US" sz="4000" dirty="0"/>
          </a:p>
          <a:p>
            <a:pPr marL="0" indent="0" algn="ctr">
              <a:buNone/>
            </a:pPr>
            <a:r>
              <a:rPr lang="en-US" sz="4000" dirty="0"/>
              <a:t>Community (Reaching &amp; Engaging)</a:t>
            </a:r>
          </a:p>
        </p:txBody>
      </p:sp>
      <p:sp>
        <p:nvSpPr>
          <p:cNvPr id="3" name="Footer Placeholder 2"/>
          <p:cNvSpPr>
            <a:spLocks noGrp="1"/>
          </p:cNvSpPr>
          <p:nvPr>
            <p:ph type="ftr" sz="quarter" idx="11"/>
          </p:nvPr>
        </p:nvSpPr>
        <p:spPr/>
        <p:txBody>
          <a:bodyPr/>
          <a:lstStyle/>
          <a:p>
            <a:r>
              <a:rPr lang="en-US"/>
              <a:t>Copyright © 2016 [Smile Minded Smartworks, LLC]. All Rights Reserved</a:t>
            </a:r>
            <a:endParaRPr lang="en-US" dirty="0"/>
          </a:p>
        </p:txBody>
      </p:sp>
    </p:spTree>
    <p:extLst>
      <p:ext uri="{BB962C8B-B14F-4D97-AF65-F5344CB8AC3E}">
        <p14:creationId xmlns:p14="http://schemas.microsoft.com/office/powerpoint/2010/main" val="339195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93" y="5276544"/>
            <a:ext cx="11971607" cy="1325563"/>
          </a:xfrm>
        </p:spPr>
        <p:txBody>
          <a:bodyPr>
            <a:noAutofit/>
          </a:bodyPr>
          <a:lstStyle/>
          <a:p>
            <a:pPr algn="ctr"/>
            <a:r>
              <a:rPr lang="en-US" sz="4800" b="1" dirty="0"/>
              <a:t>Your Audience: Staff &amp; Volunteers </a:t>
            </a:r>
            <a:br>
              <a:rPr lang="en-US" sz="4800" b="1" dirty="0"/>
            </a:br>
            <a:r>
              <a:rPr lang="en-US" sz="4800" b="1" dirty="0"/>
              <a:t>(Celebrating and Course Correcting)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3285764"/>
              </p:ext>
            </p:extLst>
          </p:nvPr>
        </p:nvGraphicFramePr>
        <p:xfrm>
          <a:off x="1236065" y="371061"/>
          <a:ext cx="9749987" cy="4905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a:xfrm rot="16200000">
            <a:off x="-1932491" y="4056325"/>
            <a:ext cx="4717774" cy="365125"/>
          </a:xfrm>
        </p:spPr>
        <p:txBody>
          <a:bodyPr/>
          <a:lstStyle/>
          <a:p>
            <a:r>
              <a:rPr lang="en-US" dirty="0"/>
              <a:t>Copyright © 2016 [Smile Minded </a:t>
            </a:r>
            <a:r>
              <a:rPr lang="en-US" dirty="0" err="1"/>
              <a:t>Smartworks</a:t>
            </a:r>
            <a:r>
              <a:rPr lang="en-US" dirty="0"/>
              <a:t>, LLC]. All Rights Reserved</a:t>
            </a:r>
          </a:p>
        </p:txBody>
      </p:sp>
    </p:spTree>
    <p:extLst>
      <p:ext uri="{BB962C8B-B14F-4D97-AF65-F5344CB8AC3E}">
        <p14:creationId xmlns:p14="http://schemas.microsoft.com/office/powerpoint/2010/main" val="371268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93" y="5409066"/>
            <a:ext cx="11971607" cy="1325563"/>
          </a:xfrm>
        </p:spPr>
        <p:txBody>
          <a:bodyPr>
            <a:noAutofit/>
          </a:bodyPr>
          <a:lstStyle/>
          <a:p>
            <a:pPr algn="ctr"/>
            <a:r>
              <a:rPr lang="en-US" sz="4800" b="1" dirty="0"/>
              <a:t>Your Audience: Donors &amp; Foundations</a:t>
            </a:r>
            <a:br>
              <a:rPr lang="en-US" sz="4800" b="1" dirty="0"/>
            </a:br>
            <a:r>
              <a:rPr lang="en-US" sz="4800" b="1" dirty="0"/>
              <a:t>(Succeeding and Sustaining)</a:t>
            </a:r>
          </a:p>
        </p:txBody>
      </p:sp>
      <p:pic>
        <p:nvPicPr>
          <p:cNvPr id="9" name="Content Placeholder 8"/>
          <p:cNvPicPr>
            <a:picLocks noGrp="1" noChangeAspect="1"/>
          </p:cNvPicPr>
          <p:nvPr>
            <p:ph idx="1"/>
          </p:nvPr>
        </p:nvPicPr>
        <p:blipFill rotWithShape="1">
          <a:blip r:embed="rId3"/>
          <a:srcRect b="31274"/>
          <a:stretch/>
        </p:blipFill>
        <p:spPr>
          <a:xfrm>
            <a:off x="1579418" y="-83756"/>
            <a:ext cx="8558496" cy="5293203"/>
          </a:xfrm>
        </p:spPr>
      </p:pic>
      <p:sp>
        <p:nvSpPr>
          <p:cNvPr id="3" name="Footer Placeholder 2"/>
          <p:cNvSpPr>
            <a:spLocks noGrp="1"/>
          </p:cNvSpPr>
          <p:nvPr>
            <p:ph type="ftr" sz="quarter" idx="11"/>
          </p:nvPr>
        </p:nvSpPr>
        <p:spPr>
          <a:xfrm>
            <a:off x="106017" y="141080"/>
            <a:ext cx="4717774" cy="365125"/>
          </a:xfrm>
        </p:spPr>
        <p:txBody>
          <a:bodyPr/>
          <a:lstStyle/>
          <a:p>
            <a:r>
              <a:rPr lang="en-US" dirty="0"/>
              <a:t>Copyright © 2016 [Smile Minded </a:t>
            </a:r>
            <a:r>
              <a:rPr lang="en-US" dirty="0" err="1"/>
              <a:t>Smartworks</a:t>
            </a:r>
            <a:r>
              <a:rPr lang="en-US" dirty="0"/>
              <a:t>, LLC]. All Rights Reserved</a:t>
            </a:r>
          </a:p>
        </p:txBody>
      </p:sp>
    </p:spTree>
    <p:extLst>
      <p:ext uri="{BB962C8B-B14F-4D97-AF65-F5344CB8AC3E}">
        <p14:creationId xmlns:p14="http://schemas.microsoft.com/office/powerpoint/2010/main" val="1750570933"/>
      </p:ext>
    </p:extLst>
  </p:cSld>
  <p:clrMapOvr>
    <a:masterClrMapping/>
  </p:clrMapOvr>
</p:sld>
</file>

<file path=ppt/theme/theme1.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17281</TotalTime>
  <Words>3517</Words>
  <Application>Microsoft Office PowerPoint</Application>
  <PresentationFormat>Widescreen</PresentationFormat>
  <Paragraphs>410</Paragraphs>
  <Slides>38</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Corbel</vt:lpstr>
      <vt:lpstr>Basis</vt:lpstr>
      <vt:lpstr>Telling Your Program’s Story:  Check-in and Networking</vt:lpstr>
      <vt:lpstr> Telling Your Program’s Story:  Data Basics </vt:lpstr>
      <vt:lpstr>Telling Your Program’s Story: Data Basics Workshop Overview</vt:lpstr>
      <vt:lpstr>Telling Your Program’s Story:  Member Sign in</vt:lpstr>
      <vt:lpstr>Telling Your Program’s Story: Data Fundamentals Workshop Series</vt:lpstr>
      <vt:lpstr>Telling Your Story: Today’s Workshop</vt:lpstr>
      <vt:lpstr>Telling Your Story: Your Audience</vt:lpstr>
      <vt:lpstr>Your Audience: Staff &amp; Volunteers  (Celebrating and Course Correcting)</vt:lpstr>
      <vt:lpstr>Your Audience: Donors &amp; Foundations (Succeeding and Sustaining)</vt:lpstr>
      <vt:lpstr>Your Audience: Donors &amp; Foundations (Succeeding and Sustaining)</vt:lpstr>
      <vt:lpstr>Your Audience: Community  (Reaching &amp; Engaging)</vt:lpstr>
      <vt:lpstr>Telling Your Program’s Story: Data Fundamentals Workshop Series</vt:lpstr>
      <vt:lpstr>Telling Your Story:  Working with Partners &amp; Funders</vt:lpstr>
      <vt:lpstr>Telling Your Program’s Story:  Member Sign in</vt:lpstr>
      <vt:lpstr>Telling Your Story:  How can you structure your data to make telling your story easier? </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Data Management Basics</vt:lpstr>
      <vt:lpstr>Telling Your Story: 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Telling Your Program’s Story: Data Basics</dc:title>
  <dc:creator>Christina Ughrin</dc:creator>
  <cp:lastModifiedBy>Christina Ughrin</cp:lastModifiedBy>
  <cp:revision>172</cp:revision>
  <dcterms:created xsi:type="dcterms:W3CDTF">2016-04-04T22:28:41Z</dcterms:created>
  <dcterms:modified xsi:type="dcterms:W3CDTF">2016-05-12T04:57:23Z</dcterms:modified>
</cp:coreProperties>
</file>