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413" r:id="rId2"/>
    <p:sldId id="257" r:id="rId3"/>
    <p:sldId id="440" r:id="rId4"/>
    <p:sldId id="441" r:id="rId5"/>
    <p:sldId id="442" r:id="rId6"/>
    <p:sldId id="443" r:id="rId7"/>
    <p:sldId id="444" r:id="rId8"/>
    <p:sldId id="445" r:id="rId9"/>
    <p:sldId id="447" r:id="rId10"/>
    <p:sldId id="448" r:id="rId11"/>
    <p:sldId id="449" r:id="rId12"/>
    <p:sldId id="450" r:id="rId13"/>
    <p:sldId id="451" r:id="rId14"/>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B04"/>
    <a:srgbClr val="72616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07" autoAdjust="0"/>
  </p:normalViewPr>
  <p:slideViewPr>
    <p:cSldViewPr snapToGrid="0" snapToObjects="1" showGuides="1">
      <p:cViewPr varScale="1">
        <p:scale>
          <a:sx n="54" d="100"/>
          <a:sy n="54" d="100"/>
        </p:scale>
        <p:origin x="186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51273F6E-8095-45E6-9997-16002DBF25F9}" type="datetimeFigureOut">
              <a:rPr lang="en-US" smtClean="0"/>
              <a:t>5/13/2016</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0C906B6F-314C-4D4A-9B27-FB204EC525F9}" type="slidenum">
              <a:rPr lang="en-US" smtClean="0"/>
              <a:t>‹#›</a:t>
            </a:fld>
            <a:endParaRPr lang="en-US"/>
          </a:p>
        </p:txBody>
      </p:sp>
    </p:spTree>
    <p:extLst>
      <p:ext uri="{BB962C8B-B14F-4D97-AF65-F5344CB8AC3E}">
        <p14:creationId xmlns:p14="http://schemas.microsoft.com/office/powerpoint/2010/main" val="13629284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5DD4ECA4-9F18-41AA-9137-C57C1EDE6590}" type="datetimeFigureOut">
              <a:rPr lang="en-US" smtClean="0"/>
              <a:t>5/13/2016</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86E4A7EF-6DF8-4F9A-AF7E-A9AF87E86B8D}" type="slidenum">
              <a:rPr lang="en-US" smtClean="0"/>
              <a:t>‹#›</a:t>
            </a:fld>
            <a:endParaRPr lang="en-US"/>
          </a:p>
        </p:txBody>
      </p:sp>
    </p:spTree>
    <p:extLst>
      <p:ext uri="{BB962C8B-B14F-4D97-AF65-F5344CB8AC3E}">
        <p14:creationId xmlns:p14="http://schemas.microsoft.com/office/powerpoint/2010/main" val="12549833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4A7EF-6DF8-4F9A-AF7E-A9AF87E86B8D}" type="slidenum">
              <a:rPr lang="en-US" smtClean="0"/>
              <a:t>1</a:t>
            </a:fld>
            <a:endParaRPr lang="en-US"/>
          </a:p>
        </p:txBody>
      </p:sp>
    </p:spTree>
    <p:extLst>
      <p:ext uri="{BB962C8B-B14F-4D97-AF65-F5344CB8AC3E}">
        <p14:creationId xmlns:p14="http://schemas.microsoft.com/office/powerpoint/2010/main" val="465784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E4A7EF-6DF8-4F9A-AF7E-A9AF87E86B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089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E4A7EF-6DF8-4F9A-AF7E-A9AF87E86B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256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E4A7EF-6DF8-4F9A-AF7E-A9AF87E86B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07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4A7EF-6DF8-4F9A-AF7E-A9AF87E86B8D}" type="slidenum">
              <a:rPr lang="en-US" smtClean="0"/>
              <a:t>13</a:t>
            </a:fld>
            <a:endParaRPr lang="en-US"/>
          </a:p>
        </p:txBody>
      </p:sp>
    </p:spTree>
    <p:extLst>
      <p:ext uri="{BB962C8B-B14F-4D97-AF65-F5344CB8AC3E}">
        <p14:creationId xmlns:p14="http://schemas.microsoft.com/office/powerpoint/2010/main" val="220402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4A7EF-6DF8-4F9A-AF7E-A9AF87E86B8D}" type="slidenum">
              <a:rPr lang="en-US" smtClean="0"/>
              <a:t>2</a:t>
            </a:fld>
            <a:endParaRPr lang="en-US"/>
          </a:p>
        </p:txBody>
      </p:sp>
    </p:spTree>
    <p:extLst>
      <p:ext uri="{BB962C8B-B14F-4D97-AF65-F5344CB8AC3E}">
        <p14:creationId xmlns:p14="http://schemas.microsoft.com/office/powerpoint/2010/main" val="121536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4A7EF-6DF8-4F9A-AF7E-A9AF87E86B8D}" type="slidenum">
              <a:rPr lang="en-US" smtClean="0"/>
              <a:t>3</a:t>
            </a:fld>
            <a:endParaRPr lang="en-US"/>
          </a:p>
        </p:txBody>
      </p:sp>
    </p:spTree>
    <p:extLst>
      <p:ext uri="{BB962C8B-B14F-4D97-AF65-F5344CB8AC3E}">
        <p14:creationId xmlns:p14="http://schemas.microsoft.com/office/powerpoint/2010/main" val="237234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4A7EF-6DF8-4F9A-AF7E-A9AF87E86B8D}" type="slidenum">
              <a:rPr lang="en-US" smtClean="0"/>
              <a:t>4</a:t>
            </a:fld>
            <a:endParaRPr lang="en-US"/>
          </a:p>
        </p:txBody>
      </p:sp>
    </p:spTree>
    <p:extLst>
      <p:ext uri="{BB962C8B-B14F-4D97-AF65-F5344CB8AC3E}">
        <p14:creationId xmlns:p14="http://schemas.microsoft.com/office/powerpoint/2010/main" val="390832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Outputs</a:t>
            </a:r>
            <a:r>
              <a:rPr lang="en-US" baseline="0" dirty="0"/>
              <a:t> are still valuable, but funders always want to see outcomes.  So reporting how many people you reached is nice, but it’s stronger if you can say how the changed because of your program.  </a:t>
            </a:r>
          </a:p>
          <a:p>
            <a:r>
              <a:rPr lang="en-US" dirty="0"/>
              <a:t>Get more into this on the next slide</a:t>
            </a:r>
          </a:p>
        </p:txBody>
      </p:sp>
      <p:sp>
        <p:nvSpPr>
          <p:cNvPr id="4" name="Slide Number Placeholder 3"/>
          <p:cNvSpPr>
            <a:spLocks noGrp="1"/>
          </p:cNvSpPr>
          <p:nvPr>
            <p:ph type="sldNum" sz="quarter" idx="10"/>
          </p:nvPr>
        </p:nvSpPr>
        <p:spPr/>
        <p:txBody>
          <a:bodyPr/>
          <a:lstStyle/>
          <a:p>
            <a:fld id="{86E4A7EF-6DF8-4F9A-AF7E-A9AF87E86B8D}" type="slidenum">
              <a:rPr lang="en-US" smtClean="0"/>
              <a:t>5</a:t>
            </a:fld>
            <a:endParaRPr lang="en-US"/>
          </a:p>
        </p:txBody>
      </p:sp>
    </p:spTree>
    <p:extLst>
      <p:ext uri="{BB962C8B-B14F-4D97-AF65-F5344CB8AC3E}">
        <p14:creationId xmlns:p14="http://schemas.microsoft.com/office/powerpoint/2010/main" val="9155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E4A7EF-6DF8-4F9A-AF7E-A9AF87E86B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58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E4A7EF-6DF8-4F9A-AF7E-A9AF87E86B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841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E4A7EF-6DF8-4F9A-AF7E-A9AF87E86B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927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E4A7EF-6DF8-4F9A-AF7E-A9AF87E86B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02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209A90-DACE-7D43-B7C4-27768DFD3CA1}"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F3C6-1FDD-F643-B0B0-0D5927B23D3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209A90-DACE-7D43-B7C4-27768DFD3CA1}"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F3C6-1FDD-F643-B0B0-0D5927B23D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209A90-DACE-7D43-B7C4-27768DFD3CA1}"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F3C6-1FDD-F643-B0B0-0D5927B23D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209A90-DACE-7D43-B7C4-27768DFD3CA1}"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F3C6-1FDD-F643-B0B0-0D5927B23D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09A90-DACE-7D43-B7C4-27768DFD3CA1}"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FF3C6-1FDD-F643-B0B0-0D5927B23D3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209A90-DACE-7D43-B7C4-27768DFD3CA1}" type="datetimeFigureOut">
              <a:rPr lang="en-US" smtClean="0"/>
              <a:t>5/13/2016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F3C6-1FDD-F643-B0B0-0D5927B23D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209A90-DACE-7D43-B7C4-27768DFD3CA1}" type="datetimeFigureOut">
              <a:rPr lang="en-US" smtClean="0"/>
              <a:t>5/13/2016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FF3C6-1FDD-F643-B0B0-0D5927B23D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209A90-DACE-7D43-B7C4-27768DFD3CA1}" type="datetimeFigureOut">
              <a:rPr lang="en-US" smtClean="0"/>
              <a:t>5/13/2016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FF3C6-1FDD-F643-B0B0-0D5927B23D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09A90-DACE-7D43-B7C4-27768DFD3CA1}" type="datetimeFigureOut">
              <a:rPr lang="en-US" smtClean="0"/>
              <a:t>5/13/2016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FF3C6-1FDD-F643-B0B0-0D5927B23D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209A90-DACE-7D43-B7C4-27768DFD3CA1}" type="datetimeFigureOut">
              <a:rPr lang="en-US" smtClean="0"/>
              <a:t>5/13/2016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F3C6-1FDD-F643-B0B0-0D5927B23D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209A90-DACE-7D43-B7C4-27768DFD3CA1}" type="datetimeFigureOut">
              <a:rPr lang="en-US" smtClean="0"/>
              <a:t>5/13/2016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FF3C6-1FDD-F643-B0B0-0D5927B23D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9A90-DACE-7D43-B7C4-27768DFD3CA1}" type="datetimeFigureOut">
              <a:rPr lang="en-US" smtClean="0"/>
              <a:t>5/13/2016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FF3C6-1FDD-F643-B0B0-0D5927B23D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063" y="3429000"/>
            <a:ext cx="8101615" cy="740048"/>
          </a:xfrm>
        </p:spPr>
        <p:txBody>
          <a:bodyPr lIns="0" tIns="0" rIns="0" bIns="0">
            <a:normAutofit/>
          </a:bodyPr>
          <a:lstStyle/>
          <a:p>
            <a:pPr algn="r"/>
            <a:r>
              <a:rPr lang="en-US" sz="3600" b="1" dirty="0">
                <a:solidFill>
                  <a:srgbClr val="F2F2F2"/>
                </a:solidFill>
                <a:effectLst>
                  <a:outerShdw blurRad="50800" dist="38100" dir="2700000" algn="tl" rotWithShape="0">
                    <a:prstClr val="black">
                      <a:alpha val="40000"/>
                    </a:prstClr>
                  </a:outerShdw>
                </a:effectLst>
                <a:latin typeface="Lato" panose="020F0502020204030203" pitchFamily="34" charset="0"/>
                <a:cs typeface="Helvetica"/>
              </a:rPr>
              <a:t>(WRITING AND) TELLING YOUR STORY</a:t>
            </a:r>
          </a:p>
        </p:txBody>
      </p:sp>
      <p:sp>
        <p:nvSpPr>
          <p:cNvPr id="4" name="TextBox 3"/>
          <p:cNvSpPr txBox="1"/>
          <p:nvPr/>
        </p:nvSpPr>
        <p:spPr>
          <a:xfrm>
            <a:off x="4748260" y="4006424"/>
            <a:ext cx="4031930" cy="307777"/>
          </a:xfrm>
          <a:prstGeom prst="rect">
            <a:avLst/>
          </a:prstGeom>
          <a:noFill/>
        </p:spPr>
        <p:txBody>
          <a:bodyPr wrap="square" rtlCol="0">
            <a:spAutoFit/>
          </a:bodyPr>
          <a:lstStyle/>
          <a:p>
            <a:pPr algn="r"/>
            <a:r>
              <a:rPr lang="en-US" sz="1400" dirty="0">
                <a:solidFill>
                  <a:prstClr val="white"/>
                </a:solidFill>
                <a:latin typeface="Helvetica"/>
                <a:cs typeface="Helvetica"/>
              </a:rPr>
              <a:t>May 12, 2016</a:t>
            </a:r>
          </a:p>
        </p:txBody>
      </p:sp>
    </p:spTree>
    <p:extLst>
      <p:ext uri="{BB962C8B-B14F-4D97-AF65-F5344CB8AC3E}">
        <p14:creationId xmlns:p14="http://schemas.microsoft.com/office/powerpoint/2010/main" val="402723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Communicating Change</a:t>
            </a:r>
          </a:p>
        </p:txBody>
      </p:sp>
      <p:sp>
        <p:nvSpPr>
          <p:cNvPr id="3" name="Content Placeholder 2"/>
          <p:cNvSpPr>
            <a:spLocks noGrp="1"/>
          </p:cNvSpPr>
          <p:nvPr>
            <p:ph idx="1"/>
          </p:nvPr>
        </p:nvSpPr>
        <p:spPr>
          <a:xfrm>
            <a:off x="457200" y="1417638"/>
            <a:ext cx="8229600" cy="4928571"/>
          </a:xfrm>
        </p:spPr>
        <p:txBody>
          <a:bodyPr>
            <a:normAutofit/>
          </a:bodyPr>
          <a:lstStyle/>
          <a:p>
            <a:r>
              <a:rPr lang="en-US" dirty="0"/>
              <a:t>Types of change in outcomes</a:t>
            </a:r>
          </a:p>
          <a:p>
            <a:pPr lvl="1">
              <a:lnSpc>
                <a:spcPct val="200000"/>
              </a:lnSpc>
            </a:pPr>
            <a:r>
              <a:rPr lang="en-US" dirty="0"/>
              <a:t>Percent change from where we started</a:t>
            </a:r>
          </a:p>
          <a:p>
            <a:pPr lvl="1">
              <a:lnSpc>
                <a:spcPct val="200000"/>
              </a:lnSpc>
            </a:pPr>
            <a:r>
              <a:rPr lang="en-US" dirty="0"/>
              <a:t>Percentage point change (on a 100% scale)</a:t>
            </a:r>
          </a:p>
        </p:txBody>
      </p:sp>
    </p:spTree>
    <p:extLst>
      <p:ext uri="{BB962C8B-B14F-4D97-AF65-F5344CB8AC3E}">
        <p14:creationId xmlns:p14="http://schemas.microsoft.com/office/powerpoint/2010/main" val="33151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Communicating Change</a:t>
            </a:r>
          </a:p>
        </p:txBody>
      </p:sp>
      <p:sp>
        <p:nvSpPr>
          <p:cNvPr id="3" name="Content Placeholder 2"/>
          <p:cNvSpPr>
            <a:spLocks noGrp="1"/>
          </p:cNvSpPr>
          <p:nvPr>
            <p:ph idx="1"/>
          </p:nvPr>
        </p:nvSpPr>
        <p:spPr>
          <a:xfrm>
            <a:off x="457200" y="1417638"/>
            <a:ext cx="8229600" cy="4928571"/>
          </a:xfrm>
        </p:spPr>
        <p:txBody>
          <a:bodyPr>
            <a:normAutofit/>
          </a:bodyPr>
          <a:lstStyle/>
          <a:p>
            <a:r>
              <a:rPr lang="en-US" dirty="0"/>
              <a:t>Percent change from where we started</a:t>
            </a:r>
          </a:p>
          <a:p>
            <a:pPr marL="4572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16489189"/>
              </p:ext>
            </p:extLst>
          </p:nvPr>
        </p:nvGraphicFramePr>
        <p:xfrm>
          <a:off x="991737" y="2095770"/>
          <a:ext cx="7387988" cy="3552968"/>
        </p:xfrm>
        <a:graphic>
          <a:graphicData uri="http://schemas.openxmlformats.org/drawingml/2006/table">
            <a:tbl>
              <a:tblPr firstRow="1" bandRow="1">
                <a:tableStyleId>{21E4AEA4-8DFA-4A89-87EB-49C32662AFE0}</a:tableStyleId>
              </a:tblPr>
              <a:tblGrid>
                <a:gridCol w="1846997">
                  <a:extLst>
                    <a:ext uri="{9D8B030D-6E8A-4147-A177-3AD203B41FA5}">
                      <a16:colId xmlns:a16="http://schemas.microsoft.com/office/drawing/2014/main" val="1574238259"/>
                    </a:ext>
                  </a:extLst>
                </a:gridCol>
                <a:gridCol w="1846997">
                  <a:extLst>
                    <a:ext uri="{9D8B030D-6E8A-4147-A177-3AD203B41FA5}">
                      <a16:colId xmlns:a16="http://schemas.microsoft.com/office/drawing/2014/main" val="929111540"/>
                    </a:ext>
                  </a:extLst>
                </a:gridCol>
                <a:gridCol w="1846997">
                  <a:extLst>
                    <a:ext uri="{9D8B030D-6E8A-4147-A177-3AD203B41FA5}">
                      <a16:colId xmlns:a16="http://schemas.microsoft.com/office/drawing/2014/main" val="3872492085"/>
                    </a:ext>
                  </a:extLst>
                </a:gridCol>
                <a:gridCol w="1846997">
                  <a:extLst>
                    <a:ext uri="{9D8B030D-6E8A-4147-A177-3AD203B41FA5}">
                      <a16:colId xmlns:a16="http://schemas.microsoft.com/office/drawing/2014/main" val="1381930625"/>
                    </a:ext>
                  </a:extLst>
                </a:gridCol>
              </a:tblGrid>
              <a:tr h="621542">
                <a:tc>
                  <a:txBody>
                    <a:bodyPr/>
                    <a:lstStyle/>
                    <a:p>
                      <a:pPr algn="ctr"/>
                      <a:r>
                        <a:rPr lang="en-US" sz="3200" dirty="0"/>
                        <a:t>Person</a:t>
                      </a:r>
                    </a:p>
                  </a:txBody>
                  <a:tcPr anchor="b"/>
                </a:tc>
                <a:tc>
                  <a:txBody>
                    <a:bodyPr/>
                    <a:lstStyle/>
                    <a:p>
                      <a:pPr algn="ctr"/>
                      <a:r>
                        <a:rPr lang="en-US" sz="3200" dirty="0"/>
                        <a:t>Start</a:t>
                      </a:r>
                      <a:r>
                        <a:rPr lang="en-US" sz="3200" baseline="0" dirty="0"/>
                        <a:t> Weight</a:t>
                      </a:r>
                      <a:endParaRPr lang="en-US" sz="3200" dirty="0"/>
                    </a:p>
                  </a:txBody>
                  <a:tcPr anchor="b"/>
                </a:tc>
                <a:tc>
                  <a:txBody>
                    <a:bodyPr/>
                    <a:lstStyle/>
                    <a:p>
                      <a:pPr algn="ctr"/>
                      <a:r>
                        <a:rPr lang="en-US" sz="3200" dirty="0"/>
                        <a:t>End Weight</a:t>
                      </a:r>
                    </a:p>
                  </a:txBody>
                  <a:tcPr anchor="b"/>
                </a:tc>
                <a:tc>
                  <a:txBody>
                    <a:bodyPr/>
                    <a:lstStyle/>
                    <a:p>
                      <a:pPr algn="ctr"/>
                      <a:r>
                        <a:rPr lang="en-US" sz="3200" dirty="0"/>
                        <a:t>% Change</a:t>
                      </a:r>
                    </a:p>
                  </a:txBody>
                  <a:tcPr anchor="b"/>
                </a:tc>
                <a:extLst>
                  <a:ext uri="{0D108BD9-81ED-4DB2-BD59-A6C34878D82A}">
                    <a16:rowId xmlns:a16="http://schemas.microsoft.com/office/drawing/2014/main" val="2525374975"/>
                  </a:ext>
                </a:extLst>
              </a:tr>
              <a:tr h="621542">
                <a:tc>
                  <a:txBody>
                    <a:bodyPr/>
                    <a:lstStyle/>
                    <a:p>
                      <a:pPr algn="ctr"/>
                      <a:r>
                        <a:rPr lang="en-US" sz="3200" dirty="0"/>
                        <a:t>A</a:t>
                      </a:r>
                    </a:p>
                  </a:txBody>
                  <a:tcPr/>
                </a:tc>
                <a:tc>
                  <a:txBody>
                    <a:bodyPr/>
                    <a:lstStyle/>
                    <a:p>
                      <a:pPr algn="ctr"/>
                      <a:r>
                        <a:rPr lang="en-US" sz="3200" dirty="0"/>
                        <a:t>186</a:t>
                      </a:r>
                    </a:p>
                  </a:txBody>
                  <a:tcPr/>
                </a:tc>
                <a:tc>
                  <a:txBody>
                    <a:bodyPr/>
                    <a:lstStyle/>
                    <a:p>
                      <a:pPr algn="ctr"/>
                      <a:r>
                        <a:rPr lang="en-US" sz="3200" dirty="0"/>
                        <a:t>172</a:t>
                      </a:r>
                    </a:p>
                  </a:txBody>
                  <a:tcPr/>
                </a:tc>
                <a:tc>
                  <a:txBody>
                    <a:bodyPr/>
                    <a:lstStyle/>
                    <a:p>
                      <a:pPr algn="ctr"/>
                      <a:r>
                        <a:rPr lang="en-US" sz="3200" dirty="0"/>
                        <a:t>-</a:t>
                      </a:r>
                      <a:r>
                        <a:rPr lang="en-US" sz="3200" baseline="0" dirty="0"/>
                        <a:t> 7.5 %</a:t>
                      </a:r>
                      <a:endParaRPr lang="en-US" sz="3200" dirty="0"/>
                    </a:p>
                  </a:txBody>
                  <a:tcPr/>
                </a:tc>
                <a:extLst>
                  <a:ext uri="{0D108BD9-81ED-4DB2-BD59-A6C34878D82A}">
                    <a16:rowId xmlns:a16="http://schemas.microsoft.com/office/drawing/2014/main" val="824033427"/>
                  </a:ext>
                </a:extLst>
              </a:tr>
              <a:tr h="621542">
                <a:tc>
                  <a:txBody>
                    <a:bodyPr/>
                    <a:lstStyle/>
                    <a:p>
                      <a:pPr algn="ctr"/>
                      <a:r>
                        <a:rPr lang="en-US" sz="3200" dirty="0"/>
                        <a:t>B</a:t>
                      </a:r>
                    </a:p>
                  </a:txBody>
                  <a:tcPr/>
                </a:tc>
                <a:tc>
                  <a:txBody>
                    <a:bodyPr/>
                    <a:lstStyle/>
                    <a:p>
                      <a:pPr algn="ctr"/>
                      <a:r>
                        <a:rPr lang="en-US" sz="3200" dirty="0"/>
                        <a:t>159</a:t>
                      </a:r>
                    </a:p>
                  </a:txBody>
                  <a:tcPr/>
                </a:tc>
                <a:tc>
                  <a:txBody>
                    <a:bodyPr/>
                    <a:lstStyle/>
                    <a:p>
                      <a:pPr algn="ctr"/>
                      <a:r>
                        <a:rPr lang="en-US" sz="3200" dirty="0"/>
                        <a:t>151</a:t>
                      </a:r>
                    </a:p>
                  </a:txBody>
                  <a:tcPr/>
                </a:tc>
                <a:tc>
                  <a:txBody>
                    <a:bodyPr/>
                    <a:lstStyle/>
                    <a:p>
                      <a:pPr algn="ctr"/>
                      <a:r>
                        <a:rPr lang="en-US" sz="3200" dirty="0"/>
                        <a:t>- 5 %</a:t>
                      </a:r>
                    </a:p>
                  </a:txBody>
                  <a:tcPr/>
                </a:tc>
                <a:extLst>
                  <a:ext uri="{0D108BD9-81ED-4DB2-BD59-A6C34878D82A}">
                    <a16:rowId xmlns:a16="http://schemas.microsoft.com/office/drawing/2014/main" val="114437790"/>
                  </a:ext>
                </a:extLst>
              </a:tr>
              <a:tr h="621542">
                <a:tc>
                  <a:txBody>
                    <a:bodyPr/>
                    <a:lstStyle/>
                    <a:p>
                      <a:pPr algn="ctr"/>
                      <a:r>
                        <a:rPr lang="en-US" sz="3200" dirty="0"/>
                        <a:t>C</a:t>
                      </a:r>
                    </a:p>
                  </a:txBody>
                  <a:tcPr/>
                </a:tc>
                <a:tc>
                  <a:txBody>
                    <a:bodyPr/>
                    <a:lstStyle/>
                    <a:p>
                      <a:pPr algn="ctr"/>
                      <a:r>
                        <a:rPr lang="en-US" sz="3200" dirty="0"/>
                        <a:t>224</a:t>
                      </a:r>
                    </a:p>
                  </a:txBody>
                  <a:tcPr/>
                </a:tc>
                <a:tc>
                  <a:txBody>
                    <a:bodyPr/>
                    <a:lstStyle/>
                    <a:p>
                      <a:pPr algn="ctr"/>
                      <a:r>
                        <a:rPr lang="en-US" sz="3200" dirty="0"/>
                        <a:t>210</a:t>
                      </a:r>
                    </a:p>
                  </a:txBody>
                  <a:tcPr/>
                </a:tc>
                <a:tc>
                  <a:txBody>
                    <a:bodyPr/>
                    <a:lstStyle/>
                    <a:p>
                      <a:pPr algn="ctr"/>
                      <a:r>
                        <a:rPr lang="en-US" sz="3200" dirty="0"/>
                        <a:t>- 6.25 %</a:t>
                      </a:r>
                    </a:p>
                  </a:txBody>
                  <a:tcPr/>
                </a:tc>
                <a:extLst>
                  <a:ext uri="{0D108BD9-81ED-4DB2-BD59-A6C34878D82A}">
                    <a16:rowId xmlns:a16="http://schemas.microsoft.com/office/drawing/2014/main" val="2051913664"/>
                  </a:ext>
                </a:extLst>
              </a:tr>
              <a:tr h="621542">
                <a:tc>
                  <a:txBody>
                    <a:bodyPr/>
                    <a:lstStyle/>
                    <a:p>
                      <a:pPr algn="ctr"/>
                      <a:r>
                        <a:rPr lang="en-US" sz="3200" dirty="0"/>
                        <a:t>D</a:t>
                      </a:r>
                    </a:p>
                  </a:txBody>
                  <a:tcPr/>
                </a:tc>
                <a:tc>
                  <a:txBody>
                    <a:bodyPr/>
                    <a:lstStyle/>
                    <a:p>
                      <a:pPr algn="ctr"/>
                      <a:r>
                        <a:rPr lang="en-US" sz="3200" dirty="0"/>
                        <a:t>220</a:t>
                      </a:r>
                    </a:p>
                  </a:txBody>
                  <a:tcPr/>
                </a:tc>
                <a:tc>
                  <a:txBody>
                    <a:bodyPr/>
                    <a:lstStyle/>
                    <a:p>
                      <a:pPr algn="ctr"/>
                      <a:r>
                        <a:rPr lang="en-US" sz="3200" dirty="0"/>
                        <a:t>209</a:t>
                      </a:r>
                    </a:p>
                  </a:txBody>
                  <a:tcPr/>
                </a:tc>
                <a:tc>
                  <a:txBody>
                    <a:bodyPr/>
                    <a:lstStyle/>
                    <a:p>
                      <a:pPr algn="ctr"/>
                      <a:r>
                        <a:rPr lang="en-US" sz="3200" dirty="0"/>
                        <a:t>- 5 %</a:t>
                      </a:r>
                    </a:p>
                  </a:txBody>
                  <a:tcPr/>
                </a:tc>
                <a:extLst>
                  <a:ext uri="{0D108BD9-81ED-4DB2-BD59-A6C34878D82A}">
                    <a16:rowId xmlns:a16="http://schemas.microsoft.com/office/drawing/2014/main" val="3478536780"/>
                  </a:ext>
                </a:extLst>
              </a:tr>
            </a:tbl>
          </a:graphicData>
        </a:graphic>
      </p:graphicFrame>
    </p:spTree>
    <p:extLst>
      <p:ext uri="{BB962C8B-B14F-4D97-AF65-F5344CB8AC3E}">
        <p14:creationId xmlns:p14="http://schemas.microsoft.com/office/powerpoint/2010/main" val="325950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Communicating Change</a:t>
            </a:r>
          </a:p>
        </p:txBody>
      </p:sp>
      <p:sp>
        <p:nvSpPr>
          <p:cNvPr id="3" name="Content Placeholder 2"/>
          <p:cNvSpPr>
            <a:spLocks noGrp="1"/>
          </p:cNvSpPr>
          <p:nvPr>
            <p:ph idx="1"/>
          </p:nvPr>
        </p:nvSpPr>
        <p:spPr>
          <a:xfrm>
            <a:off x="457200" y="1417638"/>
            <a:ext cx="8229600" cy="4928571"/>
          </a:xfrm>
        </p:spPr>
        <p:txBody>
          <a:bodyPr>
            <a:normAutofit/>
          </a:bodyPr>
          <a:lstStyle/>
          <a:p>
            <a:r>
              <a:rPr lang="en-US" dirty="0"/>
              <a:t>Percentage Point Change (on 100% scale)</a:t>
            </a:r>
          </a:p>
        </p:txBody>
      </p:sp>
      <p:graphicFrame>
        <p:nvGraphicFramePr>
          <p:cNvPr id="4" name="Table 3"/>
          <p:cNvGraphicFramePr>
            <a:graphicFrameLocks noGrp="1"/>
          </p:cNvGraphicFramePr>
          <p:nvPr>
            <p:extLst>
              <p:ext uri="{D42A27DB-BD31-4B8C-83A1-F6EECF244321}">
                <p14:modId xmlns:p14="http://schemas.microsoft.com/office/powerpoint/2010/main" val="2937421646"/>
              </p:ext>
            </p:extLst>
          </p:nvPr>
        </p:nvGraphicFramePr>
        <p:xfrm>
          <a:off x="991737" y="2095770"/>
          <a:ext cx="7387988" cy="3552968"/>
        </p:xfrm>
        <a:graphic>
          <a:graphicData uri="http://schemas.openxmlformats.org/drawingml/2006/table">
            <a:tbl>
              <a:tblPr firstRow="1" bandRow="1">
                <a:tableStyleId>{21E4AEA4-8DFA-4A89-87EB-49C32662AFE0}</a:tableStyleId>
              </a:tblPr>
              <a:tblGrid>
                <a:gridCol w="1846997">
                  <a:extLst>
                    <a:ext uri="{9D8B030D-6E8A-4147-A177-3AD203B41FA5}">
                      <a16:colId xmlns:a16="http://schemas.microsoft.com/office/drawing/2014/main" val="1574238259"/>
                    </a:ext>
                  </a:extLst>
                </a:gridCol>
                <a:gridCol w="1846997">
                  <a:extLst>
                    <a:ext uri="{9D8B030D-6E8A-4147-A177-3AD203B41FA5}">
                      <a16:colId xmlns:a16="http://schemas.microsoft.com/office/drawing/2014/main" val="929111540"/>
                    </a:ext>
                  </a:extLst>
                </a:gridCol>
                <a:gridCol w="1846997">
                  <a:extLst>
                    <a:ext uri="{9D8B030D-6E8A-4147-A177-3AD203B41FA5}">
                      <a16:colId xmlns:a16="http://schemas.microsoft.com/office/drawing/2014/main" val="3872492085"/>
                    </a:ext>
                  </a:extLst>
                </a:gridCol>
                <a:gridCol w="1846997">
                  <a:extLst>
                    <a:ext uri="{9D8B030D-6E8A-4147-A177-3AD203B41FA5}">
                      <a16:colId xmlns:a16="http://schemas.microsoft.com/office/drawing/2014/main" val="1381930625"/>
                    </a:ext>
                  </a:extLst>
                </a:gridCol>
              </a:tblGrid>
              <a:tr h="621542">
                <a:tc>
                  <a:txBody>
                    <a:bodyPr/>
                    <a:lstStyle/>
                    <a:p>
                      <a:pPr algn="ctr"/>
                      <a:r>
                        <a:rPr lang="en-US" sz="3200" dirty="0"/>
                        <a:t>Person</a:t>
                      </a:r>
                    </a:p>
                  </a:txBody>
                  <a:tcPr anchor="b"/>
                </a:tc>
                <a:tc>
                  <a:txBody>
                    <a:bodyPr/>
                    <a:lstStyle/>
                    <a:p>
                      <a:pPr algn="ctr"/>
                      <a:r>
                        <a:rPr lang="en-US" sz="3200" dirty="0"/>
                        <a:t>Starting</a:t>
                      </a:r>
                      <a:r>
                        <a:rPr lang="en-US" sz="3200" baseline="0" dirty="0"/>
                        <a:t> </a:t>
                      </a:r>
                      <a:r>
                        <a:rPr lang="en-US" sz="3200" dirty="0"/>
                        <a:t>Score</a:t>
                      </a:r>
                    </a:p>
                  </a:txBody>
                  <a:tcPr anchor="b"/>
                </a:tc>
                <a:tc>
                  <a:txBody>
                    <a:bodyPr/>
                    <a:lstStyle/>
                    <a:p>
                      <a:pPr algn="ctr"/>
                      <a:r>
                        <a:rPr lang="en-US" sz="3200" dirty="0"/>
                        <a:t>Ending Score</a:t>
                      </a:r>
                    </a:p>
                  </a:txBody>
                  <a:tcPr anchor="b"/>
                </a:tc>
                <a:tc>
                  <a:txBody>
                    <a:bodyPr/>
                    <a:lstStyle/>
                    <a:p>
                      <a:pPr algn="ctr"/>
                      <a:r>
                        <a:rPr lang="en-US" sz="3200" dirty="0"/>
                        <a:t>% Change</a:t>
                      </a:r>
                    </a:p>
                  </a:txBody>
                  <a:tcPr anchor="b"/>
                </a:tc>
                <a:extLst>
                  <a:ext uri="{0D108BD9-81ED-4DB2-BD59-A6C34878D82A}">
                    <a16:rowId xmlns:a16="http://schemas.microsoft.com/office/drawing/2014/main" val="2525374975"/>
                  </a:ext>
                </a:extLst>
              </a:tr>
              <a:tr h="621542">
                <a:tc>
                  <a:txBody>
                    <a:bodyPr/>
                    <a:lstStyle/>
                    <a:p>
                      <a:pPr algn="ctr"/>
                      <a:r>
                        <a:rPr lang="en-US" sz="3200" dirty="0"/>
                        <a:t>A</a:t>
                      </a:r>
                    </a:p>
                  </a:txBody>
                  <a:tcPr/>
                </a:tc>
                <a:tc>
                  <a:txBody>
                    <a:bodyPr/>
                    <a:lstStyle/>
                    <a:p>
                      <a:pPr algn="ctr"/>
                      <a:r>
                        <a:rPr lang="en-US" sz="3200" dirty="0"/>
                        <a:t>74%</a:t>
                      </a:r>
                    </a:p>
                  </a:txBody>
                  <a:tcPr/>
                </a:tc>
                <a:tc>
                  <a:txBody>
                    <a:bodyPr/>
                    <a:lstStyle/>
                    <a:p>
                      <a:pPr algn="ctr"/>
                      <a:r>
                        <a:rPr lang="en-US" sz="3200" dirty="0"/>
                        <a:t>89%</a:t>
                      </a:r>
                    </a:p>
                  </a:txBody>
                  <a:tcPr/>
                </a:tc>
                <a:tc>
                  <a:txBody>
                    <a:bodyPr/>
                    <a:lstStyle/>
                    <a:p>
                      <a:pPr algn="ctr"/>
                      <a:r>
                        <a:rPr lang="en-US" sz="3200" dirty="0"/>
                        <a:t>15%</a:t>
                      </a:r>
                    </a:p>
                  </a:txBody>
                  <a:tcPr/>
                </a:tc>
                <a:extLst>
                  <a:ext uri="{0D108BD9-81ED-4DB2-BD59-A6C34878D82A}">
                    <a16:rowId xmlns:a16="http://schemas.microsoft.com/office/drawing/2014/main" val="824033427"/>
                  </a:ext>
                </a:extLst>
              </a:tr>
              <a:tr h="621542">
                <a:tc>
                  <a:txBody>
                    <a:bodyPr/>
                    <a:lstStyle/>
                    <a:p>
                      <a:pPr algn="ctr"/>
                      <a:r>
                        <a:rPr lang="en-US" sz="3200" dirty="0"/>
                        <a:t>B</a:t>
                      </a:r>
                    </a:p>
                  </a:txBody>
                  <a:tcPr/>
                </a:tc>
                <a:tc>
                  <a:txBody>
                    <a:bodyPr/>
                    <a:lstStyle/>
                    <a:p>
                      <a:pPr algn="ctr"/>
                      <a:r>
                        <a:rPr lang="en-US" sz="3200" dirty="0"/>
                        <a:t>88%</a:t>
                      </a:r>
                    </a:p>
                  </a:txBody>
                  <a:tcPr/>
                </a:tc>
                <a:tc>
                  <a:txBody>
                    <a:bodyPr/>
                    <a:lstStyle/>
                    <a:p>
                      <a:pPr algn="ctr"/>
                      <a:r>
                        <a:rPr lang="en-US" sz="3200" dirty="0"/>
                        <a:t>93%</a:t>
                      </a:r>
                    </a:p>
                  </a:txBody>
                  <a:tcPr/>
                </a:tc>
                <a:tc>
                  <a:txBody>
                    <a:bodyPr/>
                    <a:lstStyle/>
                    <a:p>
                      <a:pPr algn="ctr"/>
                      <a:r>
                        <a:rPr lang="en-US" sz="3200" dirty="0"/>
                        <a:t>5%</a:t>
                      </a:r>
                    </a:p>
                  </a:txBody>
                  <a:tcPr/>
                </a:tc>
                <a:extLst>
                  <a:ext uri="{0D108BD9-81ED-4DB2-BD59-A6C34878D82A}">
                    <a16:rowId xmlns:a16="http://schemas.microsoft.com/office/drawing/2014/main" val="114437790"/>
                  </a:ext>
                </a:extLst>
              </a:tr>
              <a:tr h="621542">
                <a:tc>
                  <a:txBody>
                    <a:bodyPr/>
                    <a:lstStyle/>
                    <a:p>
                      <a:pPr algn="ctr"/>
                      <a:r>
                        <a:rPr lang="en-US" sz="3200" dirty="0"/>
                        <a:t>C</a:t>
                      </a:r>
                    </a:p>
                  </a:txBody>
                  <a:tcPr/>
                </a:tc>
                <a:tc>
                  <a:txBody>
                    <a:bodyPr/>
                    <a:lstStyle/>
                    <a:p>
                      <a:pPr algn="ctr"/>
                      <a:r>
                        <a:rPr lang="en-US" sz="3200" dirty="0"/>
                        <a:t>62%</a:t>
                      </a:r>
                    </a:p>
                  </a:txBody>
                  <a:tcPr/>
                </a:tc>
                <a:tc>
                  <a:txBody>
                    <a:bodyPr/>
                    <a:lstStyle/>
                    <a:p>
                      <a:pPr algn="ctr"/>
                      <a:r>
                        <a:rPr lang="en-US" sz="3200" dirty="0"/>
                        <a:t>81%</a:t>
                      </a:r>
                    </a:p>
                  </a:txBody>
                  <a:tcPr/>
                </a:tc>
                <a:tc>
                  <a:txBody>
                    <a:bodyPr/>
                    <a:lstStyle/>
                    <a:p>
                      <a:pPr algn="ctr"/>
                      <a:r>
                        <a:rPr lang="en-US" sz="3200" dirty="0"/>
                        <a:t>19%</a:t>
                      </a:r>
                    </a:p>
                  </a:txBody>
                  <a:tcPr/>
                </a:tc>
                <a:extLst>
                  <a:ext uri="{0D108BD9-81ED-4DB2-BD59-A6C34878D82A}">
                    <a16:rowId xmlns:a16="http://schemas.microsoft.com/office/drawing/2014/main" val="2051913664"/>
                  </a:ext>
                </a:extLst>
              </a:tr>
              <a:tr h="621542">
                <a:tc>
                  <a:txBody>
                    <a:bodyPr/>
                    <a:lstStyle/>
                    <a:p>
                      <a:pPr algn="ctr"/>
                      <a:r>
                        <a:rPr lang="en-US" sz="3200" dirty="0"/>
                        <a:t>D</a:t>
                      </a:r>
                    </a:p>
                  </a:txBody>
                  <a:tcPr/>
                </a:tc>
                <a:tc>
                  <a:txBody>
                    <a:bodyPr/>
                    <a:lstStyle/>
                    <a:p>
                      <a:pPr algn="ctr"/>
                      <a:r>
                        <a:rPr lang="en-US" sz="3200" dirty="0"/>
                        <a:t>39%</a:t>
                      </a:r>
                    </a:p>
                  </a:txBody>
                  <a:tcPr/>
                </a:tc>
                <a:tc>
                  <a:txBody>
                    <a:bodyPr/>
                    <a:lstStyle/>
                    <a:p>
                      <a:pPr algn="ctr"/>
                      <a:r>
                        <a:rPr lang="en-US" sz="3200" dirty="0"/>
                        <a:t>60%</a:t>
                      </a:r>
                    </a:p>
                  </a:txBody>
                  <a:tcPr/>
                </a:tc>
                <a:tc>
                  <a:txBody>
                    <a:bodyPr/>
                    <a:lstStyle/>
                    <a:p>
                      <a:pPr algn="ctr"/>
                      <a:r>
                        <a:rPr lang="en-US" sz="3200" dirty="0"/>
                        <a:t>21%</a:t>
                      </a:r>
                    </a:p>
                  </a:txBody>
                  <a:tcPr/>
                </a:tc>
                <a:extLst>
                  <a:ext uri="{0D108BD9-81ED-4DB2-BD59-A6C34878D82A}">
                    <a16:rowId xmlns:a16="http://schemas.microsoft.com/office/drawing/2014/main" val="3478536780"/>
                  </a:ext>
                </a:extLst>
              </a:tr>
            </a:tbl>
          </a:graphicData>
        </a:graphic>
      </p:graphicFrame>
    </p:spTree>
    <p:extLst>
      <p:ext uri="{BB962C8B-B14F-4D97-AF65-F5344CB8AC3E}">
        <p14:creationId xmlns:p14="http://schemas.microsoft.com/office/powerpoint/2010/main" val="186789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063" y="2784143"/>
            <a:ext cx="8101615" cy="1384905"/>
          </a:xfrm>
        </p:spPr>
        <p:txBody>
          <a:bodyPr lIns="0" tIns="0" rIns="0" bIns="0">
            <a:noAutofit/>
          </a:bodyPr>
          <a:lstStyle/>
          <a:p>
            <a:pPr algn="r"/>
            <a:r>
              <a:rPr lang="en-US" sz="5600" b="1" dirty="0">
                <a:solidFill>
                  <a:srgbClr val="F2F2F2"/>
                </a:solidFill>
                <a:effectLst>
                  <a:outerShdw blurRad="50800" dist="38100" dir="2700000" algn="tl" rotWithShape="0">
                    <a:prstClr val="black">
                      <a:alpha val="40000"/>
                    </a:prstClr>
                  </a:outerShdw>
                </a:effectLst>
                <a:latin typeface="Lato" panose="020F0502020204030203" pitchFamily="34" charset="0"/>
                <a:cs typeface="Helvetica"/>
              </a:rPr>
              <a:t>Good luck!</a:t>
            </a:r>
          </a:p>
        </p:txBody>
      </p:sp>
    </p:spTree>
    <p:extLst>
      <p:ext uri="{BB962C8B-B14F-4D97-AF65-F5344CB8AC3E}">
        <p14:creationId xmlns:p14="http://schemas.microsoft.com/office/powerpoint/2010/main" val="111968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930488"/>
            <a:ext cx="7772400" cy="2838488"/>
          </a:xfrm>
        </p:spPr>
        <p:txBody>
          <a:bodyPr>
            <a:normAutofit/>
          </a:bodyPr>
          <a:lstStyle/>
          <a:p>
            <a:r>
              <a:rPr lang="en-US" dirty="0"/>
              <a:t>Aka, WHAT WE WISH PARTNERS WOULD THINK ABOUT BEFORE CALLING 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observations: data management</a:t>
            </a:r>
          </a:p>
        </p:txBody>
      </p:sp>
      <p:sp>
        <p:nvSpPr>
          <p:cNvPr id="3" name="Content Placeholder 2"/>
          <p:cNvSpPr>
            <a:spLocks noGrp="1"/>
          </p:cNvSpPr>
          <p:nvPr>
            <p:ph idx="1"/>
          </p:nvPr>
        </p:nvSpPr>
        <p:spPr>
          <a:xfrm>
            <a:off x="457200" y="1417638"/>
            <a:ext cx="8229600" cy="4708525"/>
          </a:xfrm>
        </p:spPr>
        <p:txBody>
          <a:bodyPr/>
          <a:lstStyle/>
          <a:p>
            <a:pPr>
              <a:lnSpc>
                <a:spcPct val="200000"/>
              </a:lnSpc>
            </a:pPr>
            <a:r>
              <a:rPr lang="en-US" dirty="0"/>
              <a:t>Plan for the day </a:t>
            </a:r>
            <a:r>
              <a:rPr lang="en-US" i="1" dirty="0"/>
              <a:t>after </a:t>
            </a:r>
            <a:r>
              <a:rPr lang="en-US" dirty="0"/>
              <a:t>submitting a grant</a:t>
            </a:r>
          </a:p>
          <a:p>
            <a:pPr>
              <a:lnSpc>
                <a:spcPct val="200000"/>
              </a:lnSpc>
            </a:pPr>
            <a:r>
              <a:rPr lang="en-US" dirty="0"/>
              <a:t>Know your key data </a:t>
            </a:r>
            <a:r>
              <a:rPr lang="en-US" i="1" dirty="0"/>
              <a:t>before</a:t>
            </a:r>
            <a:r>
              <a:rPr lang="en-US" dirty="0"/>
              <a:t> programs begin</a:t>
            </a:r>
          </a:p>
          <a:p>
            <a:pPr>
              <a:lnSpc>
                <a:spcPct val="200000"/>
              </a:lnSpc>
            </a:pPr>
            <a:r>
              <a:rPr lang="en-US" dirty="0"/>
              <a:t>Clean in, clean out; garbage in, garbage out</a:t>
            </a:r>
          </a:p>
          <a:p>
            <a:pPr>
              <a:lnSpc>
                <a:spcPct val="200000"/>
              </a:lnSpc>
            </a:pPr>
            <a:r>
              <a:rPr lang="en-US" dirty="0"/>
              <a:t>Some thoughts on communicating “change”</a:t>
            </a:r>
          </a:p>
          <a:p>
            <a:endParaRPr lang="en-US" dirty="0"/>
          </a:p>
        </p:txBody>
      </p:sp>
    </p:spTree>
    <p:extLst>
      <p:ext uri="{BB962C8B-B14F-4D97-AF65-F5344CB8AC3E}">
        <p14:creationId xmlns:p14="http://schemas.microsoft.com/office/powerpoint/2010/main" val="523523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day </a:t>
            </a:r>
            <a:r>
              <a:rPr lang="en-US" i="1" dirty="0"/>
              <a:t>after</a:t>
            </a:r>
            <a:r>
              <a:rPr lang="en-US" dirty="0"/>
              <a:t> you finish your grant</a:t>
            </a:r>
          </a:p>
        </p:txBody>
      </p:sp>
      <p:sp>
        <p:nvSpPr>
          <p:cNvPr id="3" name="Content Placeholder 2"/>
          <p:cNvSpPr>
            <a:spLocks noGrp="1"/>
          </p:cNvSpPr>
          <p:nvPr>
            <p:ph idx="1"/>
          </p:nvPr>
        </p:nvSpPr>
        <p:spPr>
          <a:xfrm>
            <a:off x="457200" y="1417638"/>
            <a:ext cx="8229600" cy="4708525"/>
          </a:xfrm>
        </p:spPr>
        <p:txBody>
          <a:bodyPr>
            <a:normAutofit/>
          </a:bodyPr>
          <a:lstStyle/>
          <a:p>
            <a:r>
              <a:rPr lang="en-US" dirty="0"/>
              <a:t>Now is the time for data collection planning</a:t>
            </a:r>
          </a:p>
          <a:p>
            <a:endParaRPr lang="en-US" dirty="0"/>
          </a:p>
          <a:p>
            <a:r>
              <a:rPr lang="en-US" dirty="0"/>
              <a:t>Who is responsible for collecting data?</a:t>
            </a:r>
          </a:p>
          <a:p>
            <a:pPr lvl="1"/>
            <a:r>
              <a:rPr lang="en-US" dirty="0"/>
              <a:t>The person closest to the data is responsible</a:t>
            </a:r>
          </a:p>
          <a:p>
            <a:pPr lvl="1"/>
            <a:r>
              <a:rPr lang="en-US" dirty="0"/>
              <a:t>Have a plan and communicate expectations</a:t>
            </a:r>
          </a:p>
          <a:p>
            <a:endParaRPr lang="en-US" dirty="0"/>
          </a:p>
          <a:p>
            <a:r>
              <a:rPr lang="en-US" dirty="0"/>
              <a:t>Who will follow up?</a:t>
            </a:r>
          </a:p>
          <a:p>
            <a:pPr lvl="1"/>
            <a:r>
              <a:rPr lang="en-US" dirty="0"/>
              <a:t>A plan is only effective if it’s followed</a:t>
            </a:r>
          </a:p>
          <a:p>
            <a:endParaRPr lang="en-US" dirty="0"/>
          </a:p>
        </p:txBody>
      </p:sp>
    </p:spTree>
    <p:extLst>
      <p:ext uri="{BB962C8B-B14F-4D97-AF65-F5344CB8AC3E}">
        <p14:creationId xmlns:p14="http://schemas.microsoft.com/office/powerpoint/2010/main" val="313153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Know your key data </a:t>
            </a:r>
            <a:r>
              <a:rPr lang="en-US" i="1" dirty="0"/>
              <a:t>before</a:t>
            </a:r>
            <a:r>
              <a:rPr lang="en-US" dirty="0"/>
              <a:t> you begin</a:t>
            </a:r>
          </a:p>
        </p:txBody>
      </p:sp>
      <p:sp>
        <p:nvSpPr>
          <p:cNvPr id="3" name="Content Placeholder 2"/>
          <p:cNvSpPr>
            <a:spLocks noGrp="1"/>
          </p:cNvSpPr>
          <p:nvPr>
            <p:ph idx="1"/>
          </p:nvPr>
        </p:nvSpPr>
        <p:spPr>
          <a:xfrm>
            <a:off x="457200" y="1269242"/>
            <a:ext cx="8229600" cy="5076967"/>
          </a:xfrm>
        </p:spPr>
        <p:txBody>
          <a:bodyPr>
            <a:normAutofit fontScale="92500" lnSpcReduction="20000"/>
          </a:bodyPr>
          <a:lstStyle/>
          <a:p>
            <a:r>
              <a:rPr lang="en-US" dirty="0"/>
              <a:t>Outputs (what? who?) v. Outcomes (so what?)</a:t>
            </a:r>
          </a:p>
          <a:p>
            <a:pPr lvl="1"/>
            <a:r>
              <a:rPr lang="en-US" dirty="0"/>
              <a:t>A challenge when service delivery </a:t>
            </a:r>
            <a:r>
              <a:rPr lang="en-US" i="1" dirty="0"/>
              <a:t>is </a:t>
            </a:r>
            <a:r>
              <a:rPr lang="en-US" dirty="0"/>
              <a:t>your program</a:t>
            </a:r>
          </a:p>
          <a:p>
            <a:endParaRPr lang="en-US" dirty="0"/>
          </a:p>
          <a:p>
            <a:r>
              <a:rPr lang="en-US" dirty="0"/>
              <a:t>How will you measure outputs &amp; outcomes?</a:t>
            </a:r>
          </a:p>
          <a:p>
            <a:pPr lvl="1"/>
            <a:r>
              <a:rPr lang="en-US" dirty="0"/>
              <a:t>What needs to be collected?  </a:t>
            </a:r>
          </a:p>
          <a:p>
            <a:pPr lvl="1"/>
            <a:r>
              <a:rPr lang="en-US" dirty="0"/>
              <a:t>Where will it come from?</a:t>
            </a:r>
          </a:p>
          <a:p>
            <a:pPr lvl="1"/>
            <a:r>
              <a:rPr lang="en-US" dirty="0"/>
              <a:t>What is the best format for each data point?</a:t>
            </a:r>
          </a:p>
          <a:p>
            <a:endParaRPr lang="en-US" dirty="0"/>
          </a:p>
          <a:p>
            <a:r>
              <a:rPr lang="en-US" dirty="0"/>
              <a:t>Use “fake” data in Excel to test your plan</a:t>
            </a:r>
          </a:p>
          <a:p>
            <a:pPr lvl="1"/>
            <a:r>
              <a:rPr lang="en-US" dirty="0"/>
              <a:t>How will this look in a chart or line graph?</a:t>
            </a:r>
          </a:p>
          <a:p>
            <a:pPr lvl="1"/>
            <a:r>
              <a:rPr lang="en-US" dirty="0"/>
              <a:t>Or, can we make pivot tables that feed charts?</a:t>
            </a:r>
          </a:p>
        </p:txBody>
      </p:sp>
    </p:spTree>
    <p:extLst>
      <p:ext uri="{BB962C8B-B14F-4D97-AF65-F5344CB8AC3E}">
        <p14:creationId xmlns:p14="http://schemas.microsoft.com/office/powerpoint/2010/main" val="66191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 get out what you put in</a:t>
            </a:r>
          </a:p>
        </p:txBody>
      </p:sp>
      <p:sp>
        <p:nvSpPr>
          <p:cNvPr id="3" name="Content Placeholder 2"/>
          <p:cNvSpPr>
            <a:spLocks noGrp="1"/>
          </p:cNvSpPr>
          <p:nvPr>
            <p:ph idx="1"/>
          </p:nvPr>
        </p:nvSpPr>
        <p:spPr>
          <a:xfrm>
            <a:off x="457200" y="1417638"/>
            <a:ext cx="8229600" cy="4928571"/>
          </a:xfrm>
        </p:spPr>
        <p:txBody>
          <a:bodyPr>
            <a:normAutofit/>
          </a:bodyPr>
          <a:lstStyle/>
          <a:p>
            <a:r>
              <a:rPr lang="en-US" dirty="0"/>
              <a:t>What type of data are you collecting?</a:t>
            </a:r>
          </a:p>
          <a:p>
            <a:pPr lvl="1"/>
            <a:r>
              <a:rPr lang="en-US" dirty="0"/>
              <a:t>Counts, numbers, percentages…</a:t>
            </a:r>
          </a:p>
          <a:p>
            <a:pPr lvl="1"/>
            <a:r>
              <a:rPr lang="en-US" dirty="0"/>
              <a:t>Words, stories, images</a:t>
            </a:r>
          </a:p>
          <a:p>
            <a:endParaRPr lang="en-US" dirty="0"/>
          </a:p>
          <a:p>
            <a:r>
              <a:rPr lang="en-US" dirty="0"/>
              <a:t>Be mindful of how “clean” your data is</a:t>
            </a:r>
          </a:p>
          <a:p>
            <a:pPr lvl="1"/>
            <a:r>
              <a:rPr lang="en-US" dirty="0"/>
              <a:t>Talk to an expert re: formatting flat/stacked data</a:t>
            </a:r>
          </a:p>
          <a:p>
            <a:pPr lvl="1"/>
            <a:r>
              <a:rPr lang="en-US" dirty="0"/>
              <a:t>One data point = one column/cell of data</a:t>
            </a:r>
          </a:p>
          <a:p>
            <a:pPr lvl="1"/>
            <a:r>
              <a:rPr lang="en-US" dirty="0"/>
              <a:t>Be as specific as you can; aggregate later</a:t>
            </a:r>
          </a:p>
          <a:p>
            <a:pPr lvl="1"/>
            <a:r>
              <a:rPr lang="en-US" dirty="0"/>
              <a:t>Standardize on the front end</a:t>
            </a:r>
          </a:p>
          <a:p>
            <a:pPr lvl="1"/>
            <a:endParaRPr lang="en-US" dirty="0"/>
          </a:p>
        </p:txBody>
      </p:sp>
    </p:spTree>
    <p:extLst>
      <p:ext uri="{BB962C8B-B14F-4D97-AF65-F5344CB8AC3E}">
        <p14:creationId xmlns:p14="http://schemas.microsoft.com/office/powerpoint/2010/main" val="631060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 get out what you put in</a:t>
            </a:r>
          </a:p>
        </p:txBody>
      </p:sp>
      <p:sp>
        <p:nvSpPr>
          <p:cNvPr id="3" name="Content Placeholder 2"/>
          <p:cNvSpPr>
            <a:spLocks noGrp="1"/>
          </p:cNvSpPr>
          <p:nvPr>
            <p:ph idx="1"/>
          </p:nvPr>
        </p:nvSpPr>
        <p:spPr>
          <a:xfrm>
            <a:off x="457200" y="1417638"/>
            <a:ext cx="8229600" cy="4928571"/>
          </a:xfrm>
        </p:spPr>
        <p:txBody>
          <a:bodyPr>
            <a:normAutofit/>
          </a:bodyPr>
          <a:lstStyle/>
          <a:p>
            <a:r>
              <a:rPr lang="en-US" dirty="0"/>
              <a:t>EXAMPLES</a:t>
            </a:r>
          </a:p>
          <a:p>
            <a:pPr lvl="1"/>
            <a:r>
              <a:rPr lang="en-US" dirty="0"/>
              <a:t>How do you prefer to be contacted?</a:t>
            </a:r>
          </a:p>
          <a:p>
            <a:pPr lvl="1"/>
            <a:endParaRPr lang="en-US" dirty="0"/>
          </a:p>
          <a:p>
            <a:pPr lvl="1"/>
            <a:endParaRPr lang="en-US" dirty="0"/>
          </a:p>
          <a:p>
            <a:pPr lvl="1"/>
            <a:endParaRPr lang="en-US" dirty="0"/>
          </a:p>
          <a:p>
            <a:pPr lvl="1"/>
            <a:r>
              <a:rPr lang="en-US" dirty="0"/>
              <a:t>How do you prefer to be contacted?</a:t>
            </a:r>
          </a:p>
          <a:p>
            <a:pPr marL="457200" lvl="1" indent="0">
              <a:buNone/>
            </a:pPr>
            <a:endParaRPr lang="en-US" dirty="0"/>
          </a:p>
          <a:p>
            <a:endParaRPr lang="en-US" dirty="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57751916"/>
              </p:ext>
            </p:extLst>
          </p:nvPr>
        </p:nvGraphicFramePr>
        <p:xfrm>
          <a:off x="841611" y="2560638"/>
          <a:ext cx="7306102" cy="1158240"/>
        </p:xfrm>
        <a:graphic>
          <a:graphicData uri="http://schemas.openxmlformats.org/drawingml/2006/table">
            <a:tbl>
              <a:tblPr firstRow="1" bandRow="1">
                <a:tableStyleId>{5C22544A-7EE6-4342-B048-85BDC9FD1C3A}</a:tableStyleId>
              </a:tblPr>
              <a:tblGrid>
                <a:gridCol w="2051714">
                  <a:extLst>
                    <a:ext uri="{9D8B030D-6E8A-4147-A177-3AD203B41FA5}">
                      <a16:colId xmlns:a16="http://schemas.microsoft.com/office/drawing/2014/main" val="3216440654"/>
                    </a:ext>
                  </a:extLst>
                </a:gridCol>
                <a:gridCol w="5254388">
                  <a:extLst>
                    <a:ext uri="{9D8B030D-6E8A-4147-A177-3AD203B41FA5}">
                      <a16:colId xmlns:a16="http://schemas.microsoft.com/office/drawing/2014/main" val="484095431"/>
                    </a:ext>
                  </a:extLst>
                </a:gridCol>
              </a:tblGrid>
              <a:tr h="370840">
                <a:tc>
                  <a:txBody>
                    <a:bodyPr/>
                    <a:lstStyle/>
                    <a:p>
                      <a:r>
                        <a:rPr lang="en-US" sz="3200" dirty="0"/>
                        <a:t>Person</a:t>
                      </a:r>
                    </a:p>
                  </a:txBody>
                  <a:tcPr/>
                </a:tc>
                <a:tc>
                  <a:txBody>
                    <a:bodyPr/>
                    <a:lstStyle/>
                    <a:p>
                      <a:r>
                        <a:rPr lang="en-US" sz="3200" dirty="0"/>
                        <a:t>Contact</a:t>
                      </a:r>
                    </a:p>
                  </a:txBody>
                  <a:tcPr/>
                </a:tc>
                <a:extLst>
                  <a:ext uri="{0D108BD9-81ED-4DB2-BD59-A6C34878D82A}">
                    <a16:rowId xmlns:a16="http://schemas.microsoft.com/office/drawing/2014/main" val="2392390503"/>
                  </a:ext>
                </a:extLst>
              </a:tr>
              <a:tr h="370840">
                <a:tc>
                  <a:txBody>
                    <a:bodyPr/>
                    <a:lstStyle/>
                    <a:p>
                      <a:r>
                        <a:rPr lang="en-US" sz="3200" dirty="0"/>
                        <a:t>Bill Smith</a:t>
                      </a:r>
                    </a:p>
                  </a:txBody>
                  <a:tcPr/>
                </a:tc>
                <a:tc>
                  <a:txBody>
                    <a:bodyPr/>
                    <a:lstStyle/>
                    <a:p>
                      <a:r>
                        <a:rPr lang="en-US" sz="3200" dirty="0"/>
                        <a:t>phone; email; text; mail;</a:t>
                      </a:r>
                      <a:r>
                        <a:rPr lang="en-US" sz="3200" baseline="0" dirty="0"/>
                        <a:t> cell</a:t>
                      </a:r>
                      <a:endParaRPr lang="en-US" sz="3200" dirty="0"/>
                    </a:p>
                  </a:txBody>
                  <a:tcPr/>
                </a:tc>
                <a:extLst>
                  <a:ext uri="{0D108BD9-81ED-4DB2-BD59-A6C34878D82A}">
                    <a16:rowId xmlns:a16="http://schemas.microsoft.com/office/drawing/2014/main" val="112916113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64548383"/>
              </p:ext>
            </p:extLst>
          </p:nvPr>
        </p:nvGraphicFramePr>
        <p:xfrm>
          <a:off x="841612" y="4516021"/>
          <a:ext cx="7845186" cy="1097280"/>
        </p:xfrm>
        <a:graphic>
          <a:graphicData uri="http://schemas.openxmlformats.org/drawingml/2006/table">
            <a:tbl>
              <a:tblPr firstRow="1" bandRow="1">
                <a:tableStyleId>{5C22544A-7EE6-4342-B048-85BDC9FD1C3A}</a:tableStyleId>
              </a:tblPr>
              <a:tblGrid>
                <a:gridCol w="1691986">
                  <a:extLst>
                    <a:ext uri="{9D8B030D-6E8A-4147-A177-3AD203B41FA5}">
                      <a16:colId xmlns:a16="http://schemas.microsoft.com/office/drawing/2014/main" val="3497208733"/>
                    </a:ext>
                  </a:extLst>
                </a:gridCol>
                <a:gridCol w="1369662">
                  <a:extLst>
                    <a:ext uri="{9D8B030D-6E8A-4147-A177-3AD203B41FA5}">
                      <a16:colId xmlns:a16="http://schemas.microsoft.com/office/drawing/2014/main" val="4053892173"/>
                    </a:ext>
                  </a:extLst>
                </a:gridCol>
                <a:gridCol w="1637731">
                  <a:extLst>
                    <a:ext uri="{9D8B030D-6E8A-4147-A177-3AD203B41FA5}">
                      <a16:colId xmlns:a16="http://schemas.microsoft.com/office/drawing/2014/main" val="3209226496"/>
                    </a:ext>
                  </a:extLst>
                </a:gridCol>
                <a:gridCol w="1037230">
                  <a:extLst>
                    <a:ext uri="{9D8B030D-6E8A-4147-A177-3AD203B41FA5}">
                      <a16:colId xmlns:a16="http://schemas.microsoft.com/office/drawing/2014/main" val="2818959446"/>
                    </a:ext>
                  </a:extLst>
                </a:gridCol>
                <a:gridCol w="1214651">
                  <a:extLst>
                    <a:ext uri="{9D8B030D-6E8A-4147-A177-3AD203B41FA5}">
                      <a16:colId xmlns:a16="http://schemas.microsoft.com/office/drawing/2014/main" val="3605505302"/>
                    </a:ext>
                  </a:extLst>
                </a:gridCol>
                <a:gridCol w="893926">
                  <a:extLst>
                    <a:ext uri="{9D8B030D-6E8A-4147-A177-3AD203B41FA5}">
                      <a16:colId xmlns:a16="http://schemas.microsoft.com/office/drawing/2014/main" val="3764408753"/>
                    </a:ext>
                  </a:extLst>
                </a:gridCol>
              </a:tblGrid>
              <a:tr h="370840">
                <a:tc>
                  <a:txBody>
                    <a:bodyPr/>
                    <a:lstStyle/>
                    <a:p>
                      <a:r>
                        <a:rPr lang="en-US" sz="3200" dirty="0"/>
                        <a:t>Person</a:t>
                      </a:r>
                    </a:p>
                  </a:txBody>
                  <a:tcPr/>
                </a:tc>
                <a:tc>
                  <a:txBody>
                    <a:bodyPr/>
                    <a:lstStyle/>
                    <a:p>
                      <a:r>
                        <a:rPr lang="en-US" sz="3200" dirty="0"/>
                        <a:t>Phone</a:t>
                      </a:r>
                    </a:p>
                  </a:txBody>
                  <a:tcPr/>
                </a:tc>
                <a:tc>
                  <a:txBody>
                    <a:bodyPr/>
                    <a:lstStyle/>
                    <a:p>
                      <a:r>
                        <a:rPr lang="en-US" sz="3200" dirty="0"/>
                        <a:t>Email</a:t>
                      </a:r>
                    </a:p>
                  </a:txBody>
                  <a:tcPr/>
                </a:tc>
                <a:tc>
                  <a:txBody>
                    <a:bodyPr/>
                    <a:lstStyle/>
                    <a:p>
                      <a:r>
                        <a:rPr lang="en-US" sz="3200" dirty="0"/>
                        <a:t>Text</a:t>
                      </a:r>
                    </a:p>
                  </a:txBody>
                  <a:tcPr/>
                </a:tc>
                <a:tc>
                  <a:txBody>
                    <a:bodyPr/>
                    <a:lstStyle/>
                    <a:p>
                      <a:r>
                        <a:rPr lang="en-US" sz="3200" dirty="0"/>
                        <a:t>Mail</a:t>
                      </a:r>
                    </a:p>
                  </a:txBody>
                  <a:tcPr/>
                </a:tc>
                <a:tc>
                  <a:txBody>
                    <a:bodyPr/>
                    <a:lstStyle/>
                    <a:p>
                      <a:r>
                        <a:rPr lang="en-US" sz="3200" dirty="0"/>
                        <a:t>Cell</a:t>
                      </a:r>
                    </a:p>
                  </a:txBody>
                  <a:tcPr/>
                </a:tc>
                <a:extLst>
                  <a:ext uri="{0D108BD9-81ED-4DB2-BD59-A6C34878D82A}">
                    <a16:rowId xmlns:a16="http://schemas.microsoft.com/office/drawing/2014/main" val="2694530967"/>
                  </a:ext>
                </a:extLst>
              </a:tr>
              <a:tr h="370840">
                <a:tc>
                  <a:txBody>
                    <a:bodyPr/>
                    <a:lstStyle/>
                    <a:p>
                      <a:r>
                        <a:rPr lang="en-US" sz="2800" dirty="0"/>
                        <a:t>Bill Smith</a:t>
                      </a:r>
                    </a:p>
                  </a:txBody>
                  <a:tcPr/>
                </a:tc>
                <a:tc>
                  <a:txBody>
                    <a:bodyPr/>
                    <a:lstStyle/>
                    <a:p>
                      <a:r>
                        <a:rPr lang="en-US" sz="2800" dirty="0"/>
                        <a:t>Yes</a:t>
                      </a:r>
                    </a:p>
                  </a:txBody>
                  <a:tcPr/>
                </a:tc>
                <a:tc>
                  <a:txBody>
                    <a:bodyPr/>
                    <a:lstStyle/>
                    <a:p>
                      <a:r>
                        <a:rPr lang="en-US" sz="2800" dirty="0"/>
                        <a:t>No</a:t>
                      </a:r>
                    </a:p>
                  </a:txBody>
                  <a:tcPr/>
                </a:tc>
                <a:tc>
                  <a:txBody>
                    <a:bodyPr/>
                    <a:lstStyle/>
                    <a:p>
                      <a:r>
                        <a:rPr lang="en-US" sz="2800" dirty="0"/>
                        <a:t>Yes</a:t>
                      </a:r>
                    </a:p>
                  </a:txBody>
                  <a:tcPr/>
                </a:tc>
                <a:tc>
                  <a:txBody>
                    <a:bodyPr/>
                    <a:lstStyle/>
                    <a:p>
                      <a:r>
                        <a:rPr lang="en-US" sz="2800" dirty="0"/>
                        <a:t>Yes</a:t>
                      </a:r>
                    </a:p>
                  </a:txBody>
                  <a:tcPr/>
                </a:tc>
                <a:tc>
                  <a:txBody>
                    <a:bodyPr/>
                    <a:lstStyle/>
                    <a:p>
                      <a:endParaRPr lang="en-US" sz="2800" dirty="0"/>
                    </a:p>
                  </a:txBody>
                  <a:tcPr/>
                </a:tc>
                <a:extLst>
                  <a:ext uri="{0D108BD9-81ED-4DB2-BD59-A6C34878D82A}">
                    <a16:rowId xmlns:a16="http://schemas.microsoft.com/office/drawing/2014/main" val="2936047494"/>
                  </a:ext>
                </a:extLst>
              </a:tr>
            </a:tbl>
          </a:graphicData>
        </a:graphic>
      </p:graphicFrame>
      <p:sp>
        <p:nvSpPr>
          <p:cNvPr id="6" name="Multiply 5"/>
          <p:cNvSpPr/>
          <p:nvPr/>
        </p:nvSpPr>
        <p:spPr>
          <a:xfrm>
            <a:off x="7751928" y="4861878"/>
            <a:ext cx="791570" cy="923119"/>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562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 get out what you put in</a:t>
            </a:r>
          </a:p>
        </p:txBody>
      </p:sp>
      <p:sp>
        <p:nvSpPr>
          <p:cNvPr id="3" name="Content Placeholder 2"/>
          <p:cNvSpPr>
            <a:spLocks noGrp="1"/>
          </p:cNvSpPr>
          <p:nvPr>
            <p:ph idx="1"/>
          </p:nvPr>
        </p:nvSpPr>
        <p:spPr>
          <a:xfrm>
            <a:off x="457200" y="1417638"/>
            <a:ext cx="8229600" cy="4928571"/>
          </a:xfrm>
        </p:spPr>
        <p:txBody>
          <a:bodyPr>
            <a:normAutofit/>
          </a:bodyPr>
          <a:lstStyle/>
          <a:p>
            <a:r>
              <a:rPr lang="en-US" dirty="0"/>
              <a:t>EXAMPLES</a:t>
            </a:r>
          </a:p>
          <a:p>
            <a:pPr lvl="1"/>
            <a:r>
              <a:rPr lang="en-US" dirty="0"/>
              <a:t>Age</a:t>
            </a:r>
          </a:p>
          <a:p>
            <a:pPr lvl="1"/>
            <a:endParaRPr lang="en-US" dirty="0"/>
          </a:p>
          <a:p>
            <a:pPr lvl="1"/>
            <a:endParaRPr lang="en-US" dirty="0"/>
          </a:p>
          <a:p>
            <a:pPr lvl="1"/>
            <a:endParaRPr lang="en-US" dirty="0"/>
          </a:p>
          <a:p>
            <a:pPr lvl="1"/>
            <a:r>
              <a:rPr lang="en-US" dirty="0"/>
              <a:t>How do you prefer to be contacted?</a:t>
            </a:r>
          </a:p>
          <a:p>
            <a:pPr marL="457200" lvl="1" indent="0">
              <a:buNone/>
            </a:pPr>
            <a:endParaRPr lang="en-US" dirty="0"/>
          </a:p>
          <a:p>
            <a:endParaRPr lang="en-US" dirty="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68272738"/>
              </p:ext>
            </p:extLst>
          </p:nvPr>
        </p:nvGraphicFramePr>
        <p:xfrm>
          <a:off x="841611" y="2560638"/>
          <a:ext cx="6096000" cy="12801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216440654"/>
                    </a:ext>
                  </a:extLst>
                </a:gridCol>
                <a:gridCol w="3048000">
                  <a:extLst>
                    <a:ext uri="{9D8B030D-6E8A-4147-A177-3AD203B41FA5}">
                      <a16:colId xmlns:a16="http://schemas.microsoft.com/office/drawing/2014/main" val="484095431"/>
                    </a:ext>
                  </a:extLst>
                </a:gridCol>
              </a:tblGrid>
              <a:tr h="370840">
                <a:tc>
                  <a:txBody>
                    <a:bodyPr/>
                    <a:lstStyle/>
                    <a:p>
                      <a:r>
                        <a:rPr lang="en-US" sz="3600" dirty="0"/>
                        <a:t>Person</a:t>
                      </a:r>
                    </a:p>
                  </a:txBody>
                  <a:tcPr/>
                </a:tc>
                <a:tc>
                  <a:txBody>
                    <a:bodyPr/>
                    <a:lstStyle/>
                    <a:p>
                      <a:r>
                        <a:rPr lang="en-US" sz="3600" dirty="0"/>
                        <a:t>Age</a:t>
                      </a:r>
                    </a:p>
                  </a:txBody>
                  <a:tcPr/>
                </a:tc>
                <a:extLst>
                  <a:ext uri="{0D108BD9-81ED-4DB2-BD59-A6C34878D82A}">
                    <a16:rowId xmlns:a16="http://schemas.microsoft.com/office/drawing/2014/main" val="2392390503"/>
                  </a:ext>
                </a:extLst>
              </a:tr>
              <a:tr h="370840">
                <a:tc>
                  <a:txBody>
                    <a:bodyPr/>
                    <a:lstStyle/>
                    <a:p>
                      <a:r>
                        <a:rPr lang="en-US" sz="3600" dirty="0"/>
                        <a:t>Bill Smith</a:t>
                      </a:r>
                    </a:p>
                  </a:txBody>
                  <a:tcPr/>
                </a:tc>
                <a:tc>
                  <a:txBody>
                    <a:bodyPr/>
                    <a:lstStyle/>
                    <a:p>
                      <a:r>
                        <a:rPr lang="en-US" sz="3600" dirty="0"/>
                        <a:t>25 - 40</a:t>
                      </a:r>
                    </a:p>
                  </a:txBody>
                  <a:tcPr/>
                </a:tc>
                <a:extLst>
                  <a:ext uri="{0D108BD9-81ED-4DB2-BD59-A6C34878D82A}">
                    <a16:rowId xmlns:a16="http://schemas.microsoft.com/office/drawing/2014/main" val="112916113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45405328"/>
              </p:ext>
            </p:extLst>
          </p:nvPr>
        </p:nvGraphicFramePr>
        <p:xfrm>
          <a:off x="841611" y="4977415"/>
          <a:ext cx="6096000" cy="1280160"/>
        </p:xfrm>
        <a:graphic>
          <a:graphicData uri="http://schemas.openxmlformats.org/drawingml/2006/table">
            <a:tbl>
              <a:tblPr firstRow="1" bandRow="1">
                <a:tableStyleId>{5C22544A-7EE6-4342-B048-85BDC9FD1C3A}</a:tableStyleId>
              </a:tblPr>
              <a:tblGrid>
                <a:gridCol w="2993410">
                  <a:extLst>
                    <a:ext uri="{9D8B030D-6E8A-4147-A177-3AD203B41FA5}">
                      <a16:colId xmlns:a16="http://schemas.microsoft.com/office/drawing/2014/main" val="3497208733"/>
                    </a:ext>
                  </a:extLst>
                </a:gridCol>
                <a:gridCol w="3102590">
                  <a:extLst>
                    <a:ext uri="{9D8B030D-6E8A-4147-A177-3AD203B41FA5}">
                      <a16:colId xmlns:a16="http://schemas.microsoft.com/office/drawing/2014/main" val="4053892173"/>
                    </a:ext>
                  </a:extLst>
                </a:gridCol>
              </a:tblGrid>
              <a:tr h="370840">
                <a:tc>
                  <a:txBody>
                    <a:bodyPr/>
                    <a:lstStyle/>
                    <a:p>
                      <a:r>
                        <a:rPr lang="en-US" sz="3600" dirty="0"/>
                        <a:t>Person</a:t>
                      </a:r>
                    </a:p>
                  </a:txBody>
                  <a:tcPr/>
                </a:tc>
                <a:tc>
                  <a:txBody>
                    <a:bodyPr/>
                    <a:lstStyle/>
                    <a:p>
                      <a:r>
                        <a:rPr lang="en-US" sz="3600" dirty="0"/>
                        <a:t>Age</a:t>
                      </a:r>
                    </a:p>
                  </a:txBody>
                  <a:tcPr/>
                </a:tc>
                <a:extLst>
                  <a:ext uri="{0D108BD9-81ED-4DB2-BD59-A6C34878D82A}">
                    <a16:rowId xmlns:a16="http://schemas.microsoft.com/office/drawing/2014/main" val="2694530967"/>
                  </a:ext>
                </a:extLst>
              </a:tr>
              <a:tr h="370840">
                <a:tc>
                  <a:txBody>
                    <a:bodyPr/>
                    <a:lstStyle/>
                    <a:p>
                      <a:r>
                        <a:rPr lang="en-US" sz="3600" dirty="0"/>
                        <a:t>Bill Smith</a:t>
                      </a:r>
                    </a:p>
                  </a:txBody>
                  <a:tcPr/>
                </a:tc>
                <a:tc>
                  <a:txBody>
                    <a:bodyPr/>
                    <a:lstStyle/>
                    <a:p>
                      <a:r>
                        <a:rPr lang="en-US" sz="3600" dirty="0"/>
                        <a:t>38</a:t>
                      </a:r>
                    </a:p>
                  </a:txBody>
                  <a:tcPr/>
                </a:tc>
                <a:extLst>
                  <a:ext uri="{0D108BD9-81ED-4DB2-BD59-A6C34878D82A}">
                    <a16:rowId xmlns:a16="http://schemas.microsoft.com/office/drawing/2014/main" val="2936047494"/>
                  </a:ext>
                </a:extLst>
              </a:tr>
            </a:tbl>
          </a:graphicData>
        </a:graphic>
      </p:graphicFrame>
    </p:spTree>
    <p:extLst>
      <p:ext uri="{BB962C8B-B14F-4D97-AF65-F5344CB8AC3E}">
        <p14:creationId xmlns:p14="http://schemas.microsoft.com/office/powerpoint/2010/main" val="336965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 get out what you put in</a:t>
            </a:r>
          </a:p>
        </p:txBody>
      </p:sp>
      <p:sp>
        <p:nvSpPr>
          <p:cNvPr id="3" name="Content Placeholder 2"/>
          <p:cNvSpPr>
            <a:spLocks noGrp="1"/>
          </p:cNvSpPr>
          <p:nvPr>
            <p:ph idx="1"/>
          </p:nvPr>
        </p:nvSpPr>
        <p:spPr>
          <a:xfrm>
            <a:off x="457200" y="1417638"/>
            <a:ext cx="8229600" cy="4928571"/>
          </a:xfrm>
        </p:spPr>
        <p:txBody>
          <a:bodyPr>
            <a:normAutofit/>
          </a:bodyPr>
          <a:lstStyle/>
          <a:p>
            <a:r>
              <a:rPr lang="en-US" dirty="0"/>
              <a:t>EXAMPLES</a:t>
            </a:r>
          </a:p>
        </p:txBody>
      </p:sp>
      <p:graphicFrame>
        <p:nvGraphicFramePr>
          <p:cNvPr id="4" name="Table 3"/>
          <p:cNvGraphicFramePr>
            <a:graphicFrameLocks noGrp="1"/>
          </p:cNvGraphicFramePr>
          <p:nvPr>
            <p:extLst>
              <p:ext uri="{D42A27DB-BD31-4B8C-83A1-F6EECF244321}">
                <p14:modId xmlns:p14="http://schemas.microsoft.com/office/powerpoint/2010/main" val="161828367"/>
              </p:ext>
            </p:extLst>
          </p:nvPr>
        </p:nvGraphicFramePr>
        <p:xfrm>
          <a:off x="841611" y="2110262"/>
          <a:ext cx="6096000" cy="38404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216440654"/>
                    </a:ext>
                  </a:extLst>
                </a:gridCol>
                <a:gridCol w="3048000">
                  <a:extLst>
                    <a:ext uri="{9D8B030D-6E8A-4147-A177-3AD203B41FA5}">
                      <a16:colId xmlns:a16="http://schemas.microsoft.com/office/drawing/2014/main" val="484095431"/>
                    </a:ext>
                  </a:extLst>
                </a:gridCol>
              </a:tblGrid>
              <a:tr h="370840">
                <a:tc>
                  <a:txBody>
                    <a:bodyPr/>
                    <a:lstStyle/>
                    <a:p>
                      <a:r>
                        <a:rPr lang="en-US" sz="3600" dirty="0"/>
                        <a:t>School</a:t>
                      </a:r>
                    </a:p>
                  </a:txBody>
                  <a:tcPr/>
                </a:tc>
                <a:tc>
                  <a:txBody>
                    <a:bodyPr/>
                    <a:lstStyle/>
                    <a:p>
                      <a:r>
                        <a:rPr lang="en-US" sz="3600" dirty="0"/>
                        <a:t>Program</a:t>
                      </a:r>
                    </a:p>
                  </a:txBody>
                  <a:tcPr/>
                </a:tc>
                <a:extLst>
                  <a:ext uri="{0D108BD9-81ED-4DB2-BD59-A6C34878D82A}">
                    <a16:rowId xmlns:a16="http://schemas.microsoft.com/office/drawing/2014/main" val="2392390503"/>
                  </a:ext>
                </a:extLst>
              </a:tr>
              <a:tr h="370840">
                <a:tc>
                  <a:txBody>
                    <a:bodyPr/>
                    <a:lstStyle/>
                    <a:p>
                      <a:r>
                        <a:rPr lang="en-US" sz="3600" dirty="0"/>
                        <a:t>School A</a:t>
                      </a:r>
                    </a:p>
                  </a:txBody>
                  <a:tcPr/>
                </a:tc>
                <a:tc>
                  <a:txBody>
                    <a:bodyPr/>
                    <a:lstStyle/>
                    <a:p>
                      <a:r>
                        <a:rPr lang="en-US" sz="3600" dirty="0"/>
                        <a:t>HVAC</a:t>
                      </a:r>
                    </a:p>
                  </a:txBody>
                  <a:tcPr/>
                </a:tc>
                <a:extLst>
                  <a:ext uri="{0D108BD9-81ED-4DB2-BD59-A6C34878D82A}">
                    <a16:rowId xmlns:a16="http://schemas.microsoft.com/office/drawing/2014/main" val="1129161136"/>
                  </a:ext>
                </a:extLst>
              </a:tr>
              <a:tr h="370840">
                <a:tc>
                  <a:txBody>
                    <a:bodyPr/>
                    <a:lstStyle/>
                    <a:p>
                      <a:r>
                        <a:rPr lang="en-US" sz="3600" dirty="0"/>
                        <a:t>School</a:t>
                      </a:r>
                      <a:r>
                        <a:rPr lang="en-US" sz="3600" baseline="0" dirty="0"/>
                        <a:t> B</a:t>
                      </a:r>
                      <a:endParaRPr lang="en-US" sz="3600" dirty="0"/>
                    </a:p>
                  </a:txBody>
                  <a:tcPr/>
                </a:tc>
                <a:tc>
                  <a:txBody>
                    <a:bodyPr/>
                    <a:lstStyle/>
                    <a:p>
                      <a:r>
                        <a:rPr lang="en-US" sz="3600" dirty="0"/>
                        <a:t>Heating &amp; Vent</a:t>
                      </a:r>
                    </a:p>
                  </a:txBody>
                  <a:tcPr/>
                </a:tc>
                <a:extLst>
                  <a:ext uri="{0D108BD9-81ED-4DB2-BD59-A6C34878D82A}">
                    <a16:rowId xmlns:a16="http://schemas.microsoft.com/office/drawing/2014/main" val="3935578059"/>
                  </a:ext>
                </a:extLst>
              </a:tr>
              <a:tr h="370840">
                <a:tc>
                  <a:txBody>
                    <a:bodyPr/>
                    <a:lstStyle/>
                    <a:p>
                      <a:r>
                        <a:rPr lang="en-US" sz="3600" dirty="0"/>
                        <a:t>School C</a:t>
                      </a:r>
                    </a:p>
                  </a:txBody>
                  <a:tcPr/>
                </a:tc>
                <a:tc>
                  <a:txBody>
                    <a:bodyPr/>
                    <a:lstStyle/>
                    <a:p>
                      <a:r>
                        <a:rPr lang="en-US" sz="3600" dirty="0"/>
                        <a:t>HV&amp;C</a:t>
                      </a:r>
                    </a:p>
                  </a:txBody>
                  <a:tcPr/>
                </a:tc>
                <a:extLst>
                  <a:ext uri="{0D108BD9-81ED-4DB2-BD59-A6C34878D82A}">
                    <a16:rowId xmlns:a16="http://schemas.microsoft.com/office/drawing/2014/main" val="1806583256"/>
                  </a:ext>
                </a:extLst>
              </a:tr>
              <a:tr h="370840">
                <a:tc>
                  <a:txBody>
                    <a:bodyPr/>
                    <a:lstStyle/>
                    <a:p>
                      <a:r>
                        <a:rPr lang="en-US" sz="3600" dirty="0"/>
                        <a:t>School D</a:t>
                      </a:r>
                    </a:p>
                  </a:txBody>
                  <a:tcPr/>
                </a:tc>
                <a:tc>
                  <a:txBody>
                    <a:bodyPr/>
                    <a:lstStyle/>
                    <a:p>
                      <a:r>
                        <a:rPr lang="en-US" sz="3600" dirty="0"/>
                        <a:t>HVAC</a:t>
                      </a:r>
                    </a:p>
                  </a:txBody>
                  <a:tcPr/>
                </a:tc>
                <a:extLst>
                  <a:ext uri="{0D108BD9-81ED-4DB2-BD59-A6C34878D82A}">
                    <a16:rowId xmlns:a16="http://schemas.microsoft.com/office/drawing/2014/main" val="2112939875"/>
                  </a:ext>
                </a:extLst>
              </a:tr>
              <a:tr h="370840">
                <a:tc>
                  <a:txBody>
                    <a:bodyPr/>
                    <a:lstStyle/>
                    <a:p>
                      <a:r>
                        <a:rPr lang="en-US" sz="3600" dirty="0"/>
                        <a:t>School E</a:t>
                      </a:r>
                    </a:p>
                  </a:txBody>
                  <a:tcPr/>
                </a:tc>
                <a:tc>
                  <a:txBody>
                    <a:bodyPr/>
                    <a:lstStyle/>
                    <a:p>
                      <a:r>
                        <a:rPr lang="en-US" sz="3600" dirty="0"/>
                        <a:t>HVA/C Tech</a:t>
                      </a:r>
                    </a:p>
                  </a:txBody>
                  <a:tcPr/>
                </a:tc>
                <a:extLst>
                  <a:ext uri="{0D108BD9-81ED-4DB2-BD59-A6C34878D82A}">
                    <a16:rowId xmlns:a16="http://schemas.microsoft.com/office/drawing/2014/main" val="1261916913"/>
                  </a:ext>
                </a:extLst>
              </a:tr>
            </a:tbl>
          </a:graphicData>
        </a:graphic>
      </p:graphicFrame>
    </p:spTree>
    <p:extLst>
      <p:ext uri="{BB962C8B-B14F-4D97-AF65-F5344CB8AC3E}">
        <p14:creationId xmlns:p14="http://schemas.microsoft.com/office/powerpoint/2010/main" val="2417506812"/>
      </p:ext>
    </p:extLst>
  </p:cSld>
  <p:clrMapOvr>
    <a:masterClrMapping/>
  </p:clrMapOvr>
</p:sld>
</file>

<file path=ppt/theme/theme1.xml><?xml version="1.0" encoding="utf-8"?>
<a:theme xmlns:a="http://schemas.openxmlformats.org/drawingml/2006/main" name="SEI NEW Basic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TotalTime>
  <Words>545</Words>
  <Application>Microsoft Office PowerPoint</Application>
  <PresentationFormat>On-screen Show (4:3)</PresentationFormat>
  <Paragraphs>156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Lato</vt:lpstr>
      <vt:lpstr>SEI NEW Basic template</vt:lpstr>
      <vt:lpstr>(WRITING AND) TELLING YOUR STORY</vt:lpstr>
      <vt:lpstr>Aka, WHAT WE WISH PARTNERS WOULD THINK ABOUT BEFORE CALLING US….</vt:lpstr>
      <vt:lpstr>Our observations: data management</vt:lpstr>
      <vt:lpstr>The day after you finish your grant</vt:lpstr>
      <vt:lpstr>Know your key data before you begin</vt:lpstr>
      <vt:lpstr>You get out what you put in</vt:lpstr>
      <vt:lpstr>You get out what you put in</vt:lpstr>
      <vt:lpstr>You get out what you put in</vt:lpstr>
      <vt:lpstr>You get out what you put in</vt:lpstr>
      <vt:lpstr>Communicating Change</vt:lpstr>
      <vt:lpstr>Communicating Change</vt:lpstr>
      <vt:lpstr>Communicating Change</vt:lpstr>
      <vt:lpstr>Good luck!</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Matthew</dc:creator>
  <cp:lastModifiedBy>Christina Ughrin</cp:lastModifiedBy>
  <cp:revision>108</cp:revision>
  <cp:lastPrinted>2016-05-12T18:20:12Z</cp:lastPrinted>
  <dcterms:created xsi:type="dcterms:W3CDTF">2015-08-05T14:25:31Z</dcterms:created>
  <dcterms:modified xsi:type="dcterms:W3CDTF">2016-05-13T11:16:23Z</dcterms:modified>
</cp:coreProperties>
</file>